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6" r:id="rId2"/>
    <p:sldId id="327" r:id="rId3"/>
    <p:sldId id="329" r:id="rId4"/>
    <p:sldId id="326" r:id="rId5"/>
    <p:sldId id="325" r:id="rId6"/>
    <p:sldId id="331" r:id="rId7"/>
    <p:sldId id="335" r:id="rId8"/>
    <p:sldId id="280" r:id="rId9"/>
    <p:sldId id="319" r:id="rId10"/>
    <p:sldId id="318" r:id="rId11"/>
    <p:sldId id="320" r:id="rId12"/>
    <p:sldId id="322" r:id="rId13"/>
    <p:sldId id="321" r:id="rId14"/>
    <p:sldId id="336" r:id="rId15"/>
    <p:sldId id="328" r:id="rId16"/>
    <p:sldId id="338" r:id="rId17"/>
    <p:sldId id="323" r:id="rId18"/>
    <p:sldId id="337" r:id="rId19"/>
    <p:sldId id="330" r:id="rId20"/>
    <p:sldId id="261" r:id="rId2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28" autoAdjust="0"/>
  </p:normalViewPr>
  <p:slideViewPr>
    <p:cSldViewPr>
      <p:cViewPr varScale="1">
        <p:scale>
          <a:sx n="79" d="100"/>
          <a:sy n="79" d="100"/>
        </p:scale>
        <p:origin x="-121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5D1E5BA-F29C-4E04-94C1-6D7036F11F94}" type="datetimeFigureOut">
              <a:rPr lang="fr-FR"/>
              <a:pPr>
                <a:defRPr/>
              </a:pPr>
              <a:t>13/03/2011</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F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D3D33C5-D9B1-406F-BE2A-6B9366C6A3A1}"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lunettesrouges.blog.lemonde.fr/2007/05/20/a-mi-chemi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pop-up-urbain.com/urbanite-au-gout-bulgare-1-je-vois-des-gens-qui-sont-mort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fr.wikipedia.org/wiki/Rakia"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flickr.com/photos/nnova/383183734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giiks.com/lifestyle/japon-des-qr-codes-sur-les-pierres-tombales/"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arbroath.blogspot.com/2008/04/japanese-e-crypt-offers-tomb-with-view.html" TargetMode="External"/><Relationship Id="rId5" Type="http://schemas.openxmlformats.org/officeDocument/2006/relationships/hyperlink" Target="http://www.it-design.co.jp/" TargetMode="External"/><Relationship Id="rId4" Type="http://schemas.openxmlformats.org/officeDocument/2006/relationships/hyperlink" Target="http://ishinokoe.co.jp/"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www.influencia.net/fr/actualites/google-hypothese-post-humaine,46,1069.html" TargetMode="External"/><Relationship Id="rId3" Type="http://schemas.openxmlformats.org/officeDocument/2006/relationships/hyperlink" Target="http://owni.fr/2011/02/14/meme-pas-mort-dans-ma-deuxieme-vie-numerique/" TargetMode="External"/><Relationship Id="rId7" Type="http://schemas.openxmlformats.org/officeDocument/2006/relationships/hyperlink" Target="http://owni.fr/2011/01/17/la-e-memoire-reve-transhumaniste-ou-cauchemar-deshumanise/"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owni.fr/2011/02/06/autopsie-de-l%E2%80%99immortalite/" TargetMode="External"/><Relationship Id="rId5" Type="http://schemas.openxmlformats.org/officeDocument/2006/relationships/hyperlink" Target="http://owni.fr/2011/02/07/la-mort-vous-web-si-bien/" TargetMode="External"/><Relationship Id="rId4" Type="http://schemas.openxmlformats.org/officeDocument/2006/relationships/hyperlink" Target="http://owni.fr/2011/02/07/lhumain-a-la-vie-a-la-mort/"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kanojotoys.com/tokyo-realtime-kabukicho-audio-tour-guide-p-366.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pop-up-urbain.com/du-fantasme-a-la-carte/"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pop-up-urbain.com/la-geographie-ca-sert-dabord-a-faire-lamour/"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popupcity.net/2010/09/the-city-as-a-marriage-market/"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flickr.com/photos/nnova/4685576957/"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owni.fr/2011/02/14/urban-after-all-s01e04-flirt-urbain-graffitis-sexuels-et-geolocalisation/"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owni.fr/2011/02/14/urban-after-all-s01e04-flirt-urbain-graffitis-sexuels-et-geolocalisatio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popupcity.net/2010/11/places-have-memori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op-up-urbain.com/folksotopies-la-memoire-des-lieux/"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bombesproduction.com/i-was-here.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pop-up-urbain.com/folksotopies-la-memoire-des-lieux/"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pixel13.org/bulb/index.php"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lunettesrouges.blog.lemonde.fr/2007/05/20/a-mi-chemi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fr.wikipedia.org/wiki/Thanatopraxi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pop-up-urbain.com/urbanite-au-gout-bulgare-1-je-vois-des-gens-qui-sont-mort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fr.wikipedia.org/wiki/Raki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Source : </a:t>
            </a:r>
            <a:r>
              <a:rPr lang="fr-FR" smtClean="0">
                <a:solidFill>
                  <a:schemeClr val="bg1"/>
                </a:solidFill>
              </a:rPr>
              <a:t>Memento Mori d’Edouard de’Pazzi</a:t>
            </a:r>
          </a:p>
          <a:p>
            <a:pPr eaLnBrk="1" hangingPunct="1">
              <a:spcBef>
                <a:spcPct val="0"/>
              </a:spcBef>
            </a:pPr>
            <a:r>
              <a:rPr lang="fr-FR" smtClean="0">
                <a:hlinkClick r:id="rId3"/>
              </a:rPr>
              <a:t>http://lunettesrouges.blog.lemonde.fr/2007/05/20/a-mi-chemin/</a:t>
            </a:r>
            <a:r>
              <a:rPr lang="fr-FR" smtClean="0"/>
              <a:t> </a:t>
            </a:r>
            <a:endParaRPr lang="fr-FR" smtClean="0">
              <a:solidFill>
                <a:schemeClr val="bg1"/>
              </a:solidFill>
            </a:endParaRPr>
          </a:p>
          <a:p>
            <a:pPr eaLnBrk="1" hangingPunct="1">
              <a:spcBef>
                <a:spcPct val="0"/>
              </a:spcBef>
            </a:pPr>
            <a:endParaRPr lang="fr-FR"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CB46EF-DEBC-4045-8155-0F86469CB75F}" type="slidenum">
              <a:rPr lang="fr-FR"/>
              <a:pPr fontAlgn="base">
                <a:spcBef>
                  <a:spcPct val="0"/>
                </a:spcBef>
                <a:spcAft>
                  <a:spcPct val="0"/>
                </a:spcAft>
                <a:defRPr/>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Crédit : Philippe Gargov</a:t>
            </a:r>
          </a:p>
          <a:p>
            <a:pPr eaLnBrk="1" hangingPunct="1">
              <a:spcBef>
                <a:spcPct val="0"/>
              </a:spcBef>
            </a:pPr>
            <a:r>
              <a:rPr lang="fr-FR" smtClean="0">
                <a:hlinkClick r:id="rId3"/>
              </a:rPr>
              <a:t>http://www.pop-up-urbain.com/urbanite-au-gout-bulgare-1-je-vois-des-gens-qui-sont-morts/</a:t>
            </a:r>
            <a:r>
              <a:rPr lang="fr-FR" smtClean="0"/>
              <a:t> </a:t>
            </a:r>
          </a:p>
          <a:p>
            <a:pPr eaLnBrk="1" hangingPunct="1">
              <a:spcBef>
                <a:spcPct val="0"/>
              </a:spcBef>
            </a:pPr>
            <a:endParaRPr lang="fr-FR" smtClean="0"/>
          </a:p>
          <a:p>
            <a:pPr eaLnBrk="1" hangingPunct="1">
              <a:spcBef>
                <a:spcPct val="0"/>
              </a:spcBef>
            </a:pPr>
            <a:r>
              <a:rPr lang="fr-FR" smtClean="0"/>
              <a:t>« La Bulgarie sent la mort, ou plus exactement : </a:t>
            </a:r>
            <a:r>
              <a:rPr lang="fr-FR" b="1" smtClean="0"/>
              <a:t>la Bulgarie </a:t>
            </a:r>
            <a:r>
              <a:rPr lang="fr-FR" b="1" i="1" smtClean="0"/>
              <a:t>respire </a:t>
            </a:r>
            <a:r>
              <a:rPr lang="fr-FR" b="1" smtClean="0"/>
              <a:t>la mort</a:t>
            </a:r>
            <a:r>
              <a:rPr lang="fr-FR" smtClean="0"/>
              <a:t>, à pleins poumons. Car la coutume bulgare semble prendre un malin plaisir à afficher sur ses murs les témoignages de la mortalité nationale : portes d’entrées ou poteaux électriques : n’importe quel fragment de la ville est susceptible de se voir ainsi </a:t>
            </a:r>
            <a:r>
              <a:rPr lang="fr-FR" i="1" smtClean="0"/>
              <a:t>tagué </a:t>
            </a:r>
            <a:r>
              <a:rPr lang="fr-FR" smtClean="0"/>
              <a:t>par les photos de tel ou tel voisin mort il y a une semaine ou une année. </a:t>
            </a:r>
            <a:r>
              <a:rPr lang="fr-FR" b="1" smtClean="0"/>
              <a:t>Une poignée de fantômes vous accompagnera ainsi en permanence</a:t>
            </a:r>
            <a:r>
              <a:rPr lang="fr-FR" smtClean="0"/>
              <a:t>dans vos déambulations quotidiennes. Histoire de se souvenir que le petit vieux du 3e, celui qui prépare la meilleure </a:t>
            </a:r>
            <a:r>
              <a:rPr lang="fr-FR" smtClean="0">
                <a:hlinkClick r:id="rId4"/>
              </a:rPr>
              <a:t>rakia</a:t>
            </a:r>
            <a:r>
              <a:rPr lang="fr-FR" smtClean="0"/>
              <a:t> du quartier, va lui aussi bientôt y passer… :-| »</a:t>
            </a:r>
          </a:p>
        </p:txBody>
      </p:sp>
      <p:sp>
        <p:nvSpPr>
          <p:cNvPr id="3379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FEE5F95-108B-4BF8-B3F5-C4CC9EFB81FC}" type="slidenum">
              <a:rPr lang="fr-FR" sz="1200">
                <a:latin typeface="Calibri" pitchFamily="34" charset="0"/>
              </a:rPr>
              <a:pPr algn="r"/>
              <a:t>10</a:t>
            </a:fld>
            <a:endParaRPr lang="fr-FR"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Crédit : Nicolas Nova</a:t>
            </a:r>
          </a:p>
          <a:p>
            <a:pPr eaLnBrk="1" hangingPunct="1">
              <a:spcBef>
                <a:spcPct val="0"/>
              </a:spcBef>
            </a:pPr>
            <a:r>
              <a:rPr lang="fr-FR" smtClean="0">
                <a:hlinkClick r:id="rId3"/>
              </a:rPr>
              <a:t>http://www.flickr.com/photos/nnova/3831837348/</a:t>
            </a:r>
            <a:r>
              <a:rPr lang="fr-FR" smtClean="0"/>
              <a:t> </a:t>
            </a:r>
          </a:p>
          <a:p>
            <a:pPr eaLnBrk="1" hangingPunct="1">
              <a:spcBef>
                <a:spcPct val="0"/>
              </a:spcBef>
            </a:pPr>
            <a:endParaRPr lang="fr-FR" smtClean="0"/>
          </a:p>
          <a:p>
            <a:pPr eaLnBrk="1" hangingPunct="1">
              <a:spcBef>
                <a:spcPct val="0"/>
              </a:spcBef>
            </a:pPr>
            <a:r>
              <a:rPr lang="fr-FR" smtClean="0"/>
              <a:t>« Ce genre d’affiches est présent près des places de marchés, c’est une sorte d’affichage publique »</a:t>
            </a:r>
          </a:p>
        </p:txBody>
      </p:sp>
      <p:sp>
        <p:nvSpPr>
          <p:cNvPr id="3584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982087D-2D36-4E6A-A8F6-FF058CEF5EA9}" type="slidenum">
              <a:rPr lang="fr-FR" sz="1200">
                <a:latin typeface="Calibri" pitchFamily="34" charset="0"/>
              </a:rPr>
              <a:pPr algn="r"/>
              <a:t>11</a:t>
            </a:fld>
            <a:endParaRPr lang="fr-FR"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smtClean="0"/>
              <a:t>« Alors, la réalité mixte articulerait à la fois le monde physique avec le monde numérique, et le monde présent avec le monde mémoriel.</a:t>
            </a:r>
          </a:p>
          <a:p>
            <a:pPr eaLnBrk="1" hangingPunct="1"/>
            <a:r>
              <a:rPr lang="fr-FR" smtClean="0"/>
              <a:t>Finalement ce n’est peut être pas si déprimant que ça. Une petite touche technologique et l’on peut construire du lien social et de l’avenir à partir de la mémoire et de l’histoire ;-) » (Emile Hooge)</a:t>
            </a:r>
          </a:p>
          <a:p>
            <a:pPr eaLnBrk="1" hangingPunct="1">
              <a:spcBef>
                <a:spcPct val="0"/>
              </a:spcBef>
            </a:pPr>
            <a:endParaRPr lang="fr-FR" smtClean="0"/>
          </a:p>
          <a:p>
            <a:pPr eaLnBrk="1" hangingPunct="1">
              <a:spcBef>
                <a:spcPct val="0"/>
              </a:spcBef>
            </a:pPr>
            <a:r>
              <a:rPr lang="fr-FR" smtClean="0"/>
              <a:t>http://www.giiks.com/lifestyle/japon-des-qr-codes-sur-les-pierres-tombales/</a:t>
            </a:r>
          </a:p>
          <a:p>
            <a:pPr eaLnBrk="1" hangingPunct="1">
              <a:spcBef>
                <a:spcPct val="0"/>
              </a:spcBef>
            </a:pPr>
            <a:r>
              <a:rPr lang="fr-FR" smtClean="0"/>
              <a:t>« Aujourd’hui, les pompes funèbres Ishinokoe et l’entreprise IT Design spécialisée dans les QR codes proposent un nouveau service. Placé sur la pierre tombale du défunt, le QR Code, une fois shooté, permet d’accéder à la biographie et des photos de la personne. Le service est facturé 30€/mois. »</a:t>
            </a:r>
          </a:p>
          <a:p>
            <a:pPr eaLnBrk="1" hangingPunct="1">
              <a:spcBef>
                <a:spcPct val="0"/>
              </a:spcBef>
            </a:pPr>
            <a:endParaRPr lang="fr-FR" smtClean="0"/>
          </a:p>
          <a:p>
            <a:pPr eaLnBrk="1" hangingPunct="1">
              <a:spcBef>
                <a:spcPct val="0"/>
              </a:spcBef>
            </a:pPr>
            <a:r>
              <a:rPr lang="fr-FR" smtClean="0"/>
              <a:t>+ video http://arbroath.blogspot.com/2008/04/japanese-e-crypt-offers-tomb-with-view.html</a:t>
            </a:r>
          </a:p>
        </p:txBody>
      </p:sp>
      <p:sp>
        <p:nvSpPr>
          <p:cNvPr id="3789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1CF142C-8E23-4AEB-8A32-A261ADB0ADE3}" type="slidenum">
              <a:rPr lang="fr-FR" sz="1200">
                <a:latin typeface="Calibri" pitchFamily="34" charset="0"/>
              </a:rPr>
              <a:pPr algn="r"/>
              <a:t>12</a:t>
            </a:fld>
            <a:endParaRPr lang="fr-FR"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smtClean="0"/>
              <a:t>« Alors, la réalité mixte articulerait à la fois le monde physique avec le monde numérique, et le monde présent avec le monde mémoriel.</a:t>
            </a:r>
          </a:p>
          <a:p>
            <a:pPr eaLnBrk="1" hangingPunct="1"/>
            <a:r>
              <a:rPr lang="fr-FR" smtClean="0"/>
              <a:t>Finalement ce n’est peut être pas si déprimant que ça. Une petite touche technologique et l’on peut construire du lien social et de l’avenir à partir de la mémoire et de l’histoire ;-) » (Emile Hooge)</a:t>
            </a:r>
          </a:p>
          <a:p>
            <a:pPr eaLnBrk="1" hangingPunct="1">
              <a:spcBef>
                <a:spcPct val="0"/>
              </a:spcBef>
            </a:pPr>
            <a:endParaRPr lang="fr-FR" smtClean="0"/>
          </a:p>
          <a:p>
            <a:pPr eaLnBrk="1" hangingPunct="1">
              <a:spcBef>
                <a:spcPct val="0"/>
              </a:spcBef>
            </a:pPr>
            <a:r>
              <a:rPr lang="fr-FR" smtClean="0">
                <a:hlinkClick r:id="rId3"/>
              </a:rPr>
              <a:t>http://www.giiks.com/lifestyle/japon-des-qr-codes-sur-les-pierres-tombales/</a:t>
            </a:r>
            <a:r>
              <a:rPr lang="fr-FR" smtClean="0"/>
              <a:t> </a:t>
            </a:r>
          </a:p>
          <a:p>
            <a:pPr eaLnBrk="1" hangingPunct="1">
              <a:spcBef>
                <a:spcPct val="0"/>
              </a:spcBef>
            </a:pPr>
            <a:r>
              <a:rPr lang="fr-FR" smtClean="0"/>
              <a:t>« Aujourd’hui, les pompes funèbres </a:t>
            </a:r>
            <a:r>
              <a:rPr lang="fr-FR" smtClean="0">
                <a:hlinkClick r:id="rId4"/>
              </a:rPr>
              <a:t>Ishinokoe</a:t>
            </a:r>
            <a:r>
              <a:rPr lang="fr-FR" smtClean="0"/>
              <a:t> et l’entreprise </a:t>
            </a:r>
            <a:r>
              <a:rPr lang="fr-FR" smtClean="0">
                <a:hlinkClick r:id="rId5"/>
              </a:rPr>
              <a:t>IT Design</a:t>
            </a:r>
            <a:r>
              <a:rPr lang="fr-FR" smtClean="0"/>
              <a:t> spécialisée dans les QR codes proposent un nouveau service. Placé sur la pierre tombale du défunt, le QR Code, une fois shooté, permet d’accéder à la biographie et des photos de la personne. Le service est facturé 30€/mois. »</a:t>
            </a:r>
          </a:p>
          <a:p>
            <a:pPr eaLnBrk="1" hangingPunct="1">
              <a:spcBef>
                <a:spcPct val="0"/>
              </a:spcBef>
            </a:pPr>
            <a:endParaRPr lang="fr-FR" smtClean="0"/>
          </a:p>
          <a:p>
            <a:pPr eaLnBrk="1" hangingPunct="1">
              <a:spcBef>
                <a:spcPct val="0"/>
              </a:spcBef>
            </a:pPr>
            <a:r>
              <a:rPr lang="fr-FR" smtClean="0"/>
              <a:t>+ video </a:t>
            </a:r>
            <a:r>
              <a:rPr lang="fr-FR" smtClean="0">
                <a:hlinkClick r:id="rId6"/>
              </a:rPr>
              <a:t>http://arbroath.blogspot.com/2008/04/japanese-e-crypt-offers-tomb-with-view.html</a:t>
            </a:r>
            <a:r>
              <a:rPr lang="fr-FR" smtClean="0"/>
              <a:t> </a:t>
            </a:r>
          </a:p>
        </p:txBody>
      </p:sp>
      <p:sp>
        <p:nvSpPr>
          <p:cNvPr id="3993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04A572D-A58B-4090-9EF1-946FF94D0E89}" type="slidenum">
              <a:rPr lang="fr-FR" sz="1200">
                <a:latin typeface="Calibri" pitchFamily="34" charset="0"/>
              </a:rPr>
              <a:pPr algn="r"/>
              <a:t>13</a:t>
            </a:fld>
            <a:endParaRPr lang="fr-FR"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smtClean="0"/>
              <a:t>A lire sur le transhumanisme :</a:t>
            </a:r>
          </a:p>
          <a:p>
            <a:pPr eaLnBrk="1" hangingPunct="1"/>
            <a:endParaRPr lang="fr-FR" smtClean="0"/>
          </a:p>
          <a:p>
            <a:pPr eaLnBrk="1" hangingPunct="1"/>
            <a:r>
              <a:rPr lang="fr-FR" smtClean="0">
                <a:hlinkClick r:id="rId3"/>
              </a:rPr>
              <a:t>http://owni.fr/2011/02/14/meme-pas-mort-dans-ma-deuxieme-vie-numerique/</a:t>
            </a:r>
            <a:r>
              <a:rPr lang="fr-FR" smtClean="0"/>
              <a:t> </a:t>
            </a:r>
          </a:p>
          <a:p>
            <a:pPr eaLnBrk="1" hangingPunct="1"/>
            <a:r>
              <a:rPr lang="fr-FR" smtClean="0">
                <a:hlinkClick r:id="rId4"/>
              </a:rPr>
              <a:t>http://owni.fr/2011/02/07/lhumain-a-la-vie-a-la-mort/</a:t>
            </a:r>
            <a:r>
              <a:rPr lang="fr-FR" smtClean="0"/>
              <a:t> </a:t>
            </a:r>
          </a:p>
          <a:p>
            <a:pPr eaLnBrk="1" hangingPunct="1"/>
            <a:r>
              <a:rPr lang="fr-FR" smtClean="0">
                <a:hlinkClick r:id="rId5"/>
              </a:rPr>
              <a:t>http://owni.fr/2011/02/07/la-mort-vous-web-si-bien/</a:t>
            </a:r>
            <a:r>
              <a:rPr lang="fr-FR" smtClean="0"/>
              <a:t> </a:t>
            </a:r>
          </a:p>
          <a:p>
            <a:pPr eaLnBrk="1" hangingPunct="1"/>
            <a:r>
              <a:rPr lang="fr-FR" smtClean="0">
                <a:hlinkClick r:id="rId6"/>
              </a:rPr>
              <a:t>http://owni.fr/2011/02/06/autopsie-de-l%E2%80%99immortalite/</a:t>
            </a:r>
            <a:r>
              <a:rPr lang="fr-FR" smtClean="0"/>
              <a:t> </a:t>
            </a:r>
          </a:p>
          <a:p>
            <a:pPr eaLnBrk="1" hangingPunct="1"/>
            <a:r>
              <a:rPr lang="fr-FR" smtClean="0">
                <a:hlinkClick r:id="rId7"/>
              </a:rPr>
              <a:t>http://owni.fr/2011/01/17/la-e-memoire-reve-transhumaniste-ou-cauchemar-deshumanise/</a:t>
            </a:r>
            <a:r>
              <a:rPr lang="fr-FR" smtClean="0"/>
              <a:t> </a:t>
            </a:r>
          </a:p>
          <a:p>
            <a:pPr eaLnBrk="1" hangingPunct="1"/>
            <a:r>
              <a:rPr lang="fr-FR" smtClean="0">
                <a:hlinkClick r:id="rId8"/>
              </a:rPr>
              <a:t>http://www.influencia.net/fr/actualites/google-hypothese-post-humaine,46,1069.html</a:t>
            </a:r>
            <a:r>
              <a:rPr lang="fr-FR" smtClean="0"/>
              <a:t> </a:t>
            </a:r>
          </a:p>
        </p:txBody>
      </p:sp>
      <p:sp>
        <p:nvSpPr>
          <p:cNvPr id="4198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E50D45D-4F2D-4939-9E7A-52DF23C5BE0E}" type="slidenum">
              <a:rPr lang="fr-FR" sz="1200">
                <a:latin typeface="Calibri" pitchFamily="34" charset="0"/>
              </a:rPr>
              <a:pPr algn="r"/>
              <a:t>14</a:t>
            </a:fld>
            <a:endParaRPr lang="fr-FR"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smtClean="0">
                <a:hlinkClick r:id="rId3"/>
              </a:rPr>
              <a:t>http://www.kanojotoys.com/tokyo-realtime-kabukicho-audio-tour-guide-p-366.html</a:t>
            </a:r>
            <a:r>
              <a:rPr lang="fr-FR" smtClean="0"/>
              <a:t> </a:t>
            </a:r>
          </a:p>
          <a:p>
            <a:pPr eaLnBrk="1" hangingPunct="1"/>
            <a:r>
              <a:rPr lang="fr-FR" smtClean="0">
                <a:hlinkClick r:id="rId4"/>
              </a:rPr>
              <a:t>http://www.pop-up-urbain.com/du-fantasme-a-la-carte/</a:t>
            </a:r>
            <a:r>
              <a:rPr lang="fr-FR" smtClean="0"/>
              <a:t> </a:t>
            </a:r>
          </a:p>
        </p:txBody>
      </p:sp>
      <p:sp>
        <p:nvSpPr>
          <p:cNvPr id="4403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94A7F89-ECCF-4788-9A9E-1807EB8111EC}" type="slidenum">
              <a:rPr lang="fr-FR" sz="1200">
                <a:latin typeface="Calibri" pitchFamily="34" charset="0"/>
              </a:rPr>
              <a:pPr algn="r"/>
              <a:t>15</a:t>
            </a:fld>
            <a:endParaRPr lang="fr-FR"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smtClean="0">
                <a:hlinkClick r:id="rId3"/>
              </a:rPr>
              <a:t>http://www.pop-up-urbain.com/la-geographie-ca-sert-dabord-a-faire-lamour/</a:t>
            </a:r>
            <a:r>
              <a:rPr lang="fr-FR" smtClean="0"/>
              <a:t> </a:t>
            </a:r>
          </a:p>
          <a:p>
            <a:pPr eaLnBrk="1" hangingPunct="1"/>
            <a:r>
              <a:rPr lang="fr-FR" smtClean="0">
                <a:hlinkClick r:id="rId4"/>
              </a:rPr>
              <a:t>http://popupcity.net/2010/09/the-city-as-a-marriage-market/</a:t>
            </a:r>
            <a:r>
              <a:rPr lang="fr-FR" smtClean="0"/>
              <a:t> </a:t>
            </a:r>
          </a:p>
        </p:txBody>
      </p:sp>
      <p:sp>
        <p:nvSpPr>
          <p:cNvPr id="4608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EEEF04F-518D-4B5B-99E5-754904629422}" type="slidenum">
              <a:rPr lang="fr-FR" sz="1200">
                <a:latin typeface="Calibri" pitchFamily="34" charset="0"/>
              </a:rPr>
              <a:pPr algn="r"/>
              <a:t>16</a:t>
            </a:fld>
            <a:endParaRPr lang="fr-FR"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smtClean="0"/>
              <a:t>Crédit : Nicolas Nova </a:t>
            </a:r>
          </a:p>
          <a:p>
            <a:pPr eaLnBrk="1" hangingPunct="1"/>
            <a:r>
              <a:rPr lang="fr-FR" smtClean="0">
                <a:hlinkClick r:id="rId3"/>
              </a:rPr>
              <a:t>http://www.flickr.com/photos/nnova/4685576957/</a:t>
            </a:r>
            <a:r>
              <a:rPr lang="fr-FR" smtClean="0"/>
              <a:t> </a:t>
            </a:r>
          </a:p>
          <a:p>
            <a:pPr eaLnBrk="1" hangingPunct="1"/>
            <a:endParaRPr lang="fr-FR" smtClean="0"/>
          </a:p>
          <a:p>
            <a:pPr eaLnBrk="1" hangingPunct="1"/>
            <a:r>
              <a:rPr lang="fr-FR" smtClean="0">
                <a:hlinkClick r:id="rId4"/>
              </a:rPr>
              <a:t>http://owni.fr/2011/02/14/urban-after-all-s01e04-flirt-urbain-graffitis-sexuels-et-geolocalisation/</a:t>
            </a:r>
            <a:r>
              <a:rPr lang="fr-FR" smtClean="0"/>
              <a:t> </a:t>
            </a:r>
          </a:p>
        </p:txBody>
      </p:sp>
      <p:sp>
        <p:nvSpPr>
          <p:cNvPr id="4813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2F8D08F-E2C8-48F6-8517-BFF63ABD8A4F}" type="slidenum">
              <a:rPr lang="fr-FR" sz="1200">
                <a:latin typeface="Calibri" pitchFamily="34" charset="0"/>
              </a:rPr>
              <a:pPr algn="r"/>
              <a:t>17</a:t>
            </a:fld>
            <a:endParaRPr lang="fr-FR"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smtClean="0"/>
              <a:t>Crédit : Nicolas Nova </a:t>
            </a:r>
          </a:p>
          <a:p>
            <a:pPr eaLnBrk="1" hangingPunct="1"/>
            <a:r>
              <a:rPr lang="fr-FR" smtClean="0">
                <a:hlinkClick r:id="rId3"/>
              </a:rPr>
              <a:t>http://owni.fr/2011/02/14/urban-after-all-s01e04-flirt-urbain-graffitis-sexuels-et-geolocalisation/</a:t>
            </a:r>
            <a:r>
              <a:rPr lang="fr-FR" smtClean="0"/>
              <a:t> </a:t>
            </a:r>
          </a:p>
        </p:txBody>
      </p:sp>
      <p:sp>
        <p:nvSpPr>
          <p:cNvPr id="5017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0B287FF-342F-4066-8F33-CD66948ACB5A}" type="slidenum">
              <a:rPr lang="fr-FR" sz="1200">
                <a:latin typeface="Calibri" pitchFamily="34" charset="0"/>
              </a:rPr>
              <a:pPr algn="r"/>
              <a:t>18</a:t>
            </a:fld>
            <a:endParaRPr lang="fr-FR"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5222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C3E65A4-D71A-47F4-9CA9-0064E0CCD54A}" type="slidenum">
              <a:rPr lang="fr-FR" sz="1200">
                <a:latin typeface="Calibri" pitchFamily="34" charset="0"/>
              </a:rPr>
              <a:pPr algn="r"/>
              <a:t>19</a:t>
            </a:fld>
            <a:endParaRPr lang="fr-FR"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smtClean="0"/>
              <a:t>Crédit : Inconnu</a:t>
            </a:r>
          </a:p>
        </p:txBody>
      </p:sp>
      <p:sp>
        <p:nvSpPr>
          <p:cNvPr id="1741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7E8D288-FF76-4826-81FD-2D42CAE4BB5B}" type="slidenum">
              <a:rPr lang="fr-FR" sz="1200">
                <a:latin typeface="Calibri" pitchFamily="34" charset="0"/>
              </a:rPr>
              <a:pPr algn="r"/>
              <a:t>2</a:t>
            </a:fld>
            <a:endParaRPr lang="fr-FR"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smtClean="0"/>
              <a:t>Crédit : Philippe Gargov</a:t>
            </a:r>
          </a:p>
          <a:p>
            <a:pPr eaLnBrk="1" hangingPunct="1"/>
            <a:endParaRPr lang="fr-FR" smtClean="0"/>
          </a:p>
          <a:p>
            <a:pPr eaLnBrk="1" hangingPunct="1"/>
            <a:r>
              <a:rPr lang="fr-FR" smtClean="0">
                <a:hlinkClick r:id="rId3"/>
              </a:rPr>
              <a:t>http://popupcity.net/2010/11/places-have-memories/</a:t>
            </a:r>
            <a:r>
              <a:rPr lang="fr-FR" smtClean="0"/>
              <a:t> </a:t>
            </a:r>
          </a:p>
        </p:txBody>
      </p:sp>
      <p:sp>
        <p:nvSpPr>
          <p:cNvPr id="1945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473FA17-74FF-43DE-A0CB-1EADE2B58F90}" type="slidenum">
              <a:rPr lang="fr-FR" sz="1200">
                <a:latin typeface="Calibri" pitchFamily="34" charset="0"/>
              </a:rPr>
              <a:pPr algn="r"/>
              <a:t>3</a:t>
            </a:fld>
            <a:endParaRPr lang="fr-FR"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smtClean="0"/>
              <a:t>Crédit : Adam Greenfield via Nicolas Nova</a:t>
            </a:r>
          </a:p>
        </p:txBody>
      </p:sp>
      <p:sp>
        <p:nvSpPr>
          <p:cNvPr id="2150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EDA7D12-3F9E-45FE-B173-E8282401CF62}" type="slidenum">
              <a:rPr lang="fr-FR" sz="1200">
                <a:latin typeface="Calibri" pitchFamily="34" charset="0"/>
              </a:rPr>
              <a:pPr algn="r"/>
              <a:t>4</a:t>
            </a:fld>
            <a:endParaRPr lang="fr-FR"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smtClean="0">
                <a:hlinkClick r:id="rId3"/>
              </a:rPr>
              <a:t>http://www.pop-up-urbain.com/folksotopies-la-memoire-des-lieux/</a:t>
            </a:r>
            <a:r>
              <a:rPr lang="fr-FR" smtClean="0"/>
              <a:t> </a:t>
            </a:r>
          </a:p>
          <a:p>
            <a:pPr eaLnBrk="1" hangingPunct="1">
              <a:spcBef>
                <a:spcPct val="0"/>
              </a:spcBef>
            </a:pPr>
            <a:r>
              <a:rPr lang="fr-FR" smtClean="0">
                <a:solidFill>
                  <a:schemeClr val="bg1"/>
                </a:solidFill>
              </a:rPr>
              <a:t>« Un néologisme en appelle un autre : pourquoi pas les « folksotopies » pour désigner ces territoires augmentés par les contributions d’autres urbains ? Un environnement à la fois collectif et individuel ; entièrement « cliquable », la navigation s’y fait entre des hyperlieux, par analogie aux hyperliens du net. »</a:t>
            </a:r>
            <a:endParaRPr lang="fr-FR" smtClean="0"/>
          </a:p>
          <a:p>
            <a:pPr eaLnBrk="1" hangingPunct="1">
              <a:spcBef>
                <a:spcPct val="0"/>
              </a:spcBef>
            </a:pPr>
            <a:endParaRPr lang="fr-FR" smtClean="0"/>
          </a:p>
          <a:p>
            <a:pPr eaLnBrk="1" hangingPunct="1">
              <a:spcBef>
                <a:spcPct val="0"/>
              </a:spcBef>
            </a:pPr>
            <a:r>
              <a:rPr lang="fr-FR" smtClean="0"/>
              <a:t>Crédit : </a:t>
            </a:r>
            <a:r>
              <a:rPr lang="fr-FR" smtClean="0">
                <a:hlinkClick r:id="rId4"/>
              </a:rPr>
              <a:t>http://www.bombesproduction.com/i-was-here.html</a:t>
            </a:r>
            <a:r>
              <a:rPr lang="fr-FR" smtClean="0"/>
              <a:t> </a:t>
            </a:r>
          </a:p>
        </p:txBody>
      </p:sp>
      <p:sp>
        <p:nvSpPr>
          <p:cNvPr id="2355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0BC5E4D-FEAE-4445-B788-AE2105434B3E}" type="slidenum">
              <a:rPr lang="fr-FR" sz="1200">
                <a:latin typeface="Calibri" pitchFamily="34" charset="0"/>
              </a:rPr>
              <a:pPr algn="r"/>
              <a:t>5</a:t>
            </a:fld>
            <a:endParaRPr lang="fr-FR"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smtClean="0">
                <a:hlinkClick r:id="rId3"/>
              </a:rPr>
              <a:t>http://www.pop-up-urbain.com/folksotopies-la-memoire-des-lieux/</a:t>
            </a:r>
            <a:r>
              <a:rPr lang="fr-FR" smtClean="0"/>
              <a:t> </a:t>
            </a:r>
          </a:p>
          <a:p>
            <a:pPr eaLnBrk="1" hangingPunct="1"/>
            <a:endParaRPr lang="fr-FR" smtClean="0"/>
          </a:p>
          <a:p>
            <a:pPr eaLnBrk="1" hangingPunct="1"/>
            <a:r>
              <a:rPr lang="fr-FR" smtClean="0"/>
              <a:t>Crédit : Pixel 13, le BULB</a:t>
            </a:r>
          </a:p>
          <a:p>
            <a:pPr eaLnBrk="1" hangingPunct="1"/>
            <a:r>
              <a:rPr lang="fr-FR" smtClean="0">
                <a:hlinkClick r:id="rId4"/>
              </a:rPr>
              <a:t>http://www.pixel13.org/bulb/index.php</a:t>
            </a:r>
            <a:r>
              <a:rPr lang="fr-FR" smtClean="0"/>
              <a:t> </a:t>
            </a:r>
          </a:p>
        </p:txBody>
      </p:sp>
      <p:sp>
        <p:nvSpPr>
          <p:cNvPr id="2560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E9F7C96-35C7-4CD7-9438-6F65BE4B1041}" type="slidenum">
              <a:rPr lang="fr-FR" sz="1200">
                <a:latin typeface="Calibri" pitchFamily="34" charset="0"/>
              </a:rPr>
              <a:pPr algn="r"/>
              <a:t>6</a:t>
            </a:fld>
            <a:endParaRPr lang="fr-FR"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Source : </a:t>
            </a:r>
            <a:r>
              <a:rPr lang="fr-FR" smtClean="0">
                <a:solidFill>
                  <a:schemeClr val="bg1"/>
                </a:solidFill>
              </a:rPr>
              <a:t>Memento Mori d’Edouard de’Pazzi</a:t>
            </a:r>
          </a:p>
          <a:p>
            <a:pPr eaLnBrk="1" hangingPunct="1">
              <a:spcBef>
                <a:spcPct val="0"/>
              </a:spcBef>
            </a:pPr>
            <a:r>
              <a:rPr lang="fr-FR" smtClean="0">
                <a:hlinkClick r:id="rId3"/>
              </a:rPr>
              <a:t>http://lunettesrouges.blog.lemonde.fr/2007/05/20/a-mi-chemin/</a:t>
            </a:r>
            <a:r>
              <a:rPr lang="fr-FR" smtClean="0"/>
              <a:t> </a:t>
            </a:r>
            <a:endParaRPr lang="fr-FR" smtClean="0">
              <a:solidFill>
                <a:schemeClr val="bg1"/>
              </a:solidFill>
            </a:endParaRPr>
          </a:p>
          <a:p>
            <a:pPr eaLnBrk="1" hangingPunct="1">
              <a:spcBef>
                <a:spcPct val="0"/>
              </a:spcBef>
            </a:pPr>
            <a:endParaRPr lang="fr-FR" smtClean="0"/>
          </a:p>
        </p:txBody>
      </p:sp>
      <p:sp>
        <p:nvSpPr>
          <p:cNvPr id="1536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A7D6BBE2-E130-4694-96B0-8EFA719DDF50}" type="slidenum">
              <a:rPr lang="fr-FR" sz="1200">
                <a:latin typeface="+mn-lt"/>
              </a:rPr>
              <a:pPr algn="r">
                <a:defRPr/>
              </a:pPr>
              <a:t>7</a:t>
            </a:fld>
            <a:endParaRPr lang="fr-FR" sz="120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Crédit : Saint Lénine </a:t>
            </a:r>
          </a:p>
          <a:p>
            <a:pPr eaLnBrk="1" hangingPunct="1">
              <a:spcBef>
                <a:spcPct val="0"/>
              </a:spcBef>
            </a:pPr>
            <a:endParaRPr lang="fr-FR" smtClean="0"/>
          </a:p>
          <a:p>
            <a:pPr eaLnBrk="1" hangingPunct="1">
              <a:spcBef>
                <a:spcPct val="0"/>
              </a:spcBef>
            </a:pPr>
            <a:r>
              <a:rPr lang="fr-FR" smtClean="0">
                <a:hlinkClick r:id="rId3"/>
              </a:rPr>
              <a:t>http://fr.wikipedia.org/wiki/Thanatopraxie</a:t>
            </a:r>
            <a:r>
              <a:rPr lang="fr-FR" smtClean="0"/>
              <a:t> </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F69596-81B3-4DF8-952C-F14DB45A787A}" type="slidenum">
              <a:rPr lang="fr-FR"/>
              <a:pPr fontAlgn="base">
                <a:spcBef>
                  <a:spcPct val="0"/>
                </a:spcBef>
                <a:spcAft>
                  <a:spcPct val="0"/>
                </a:spcAft>
                <a:defRPr/>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Crédit : Philippe Gargov</a:t>
            </a:r>
          </a:p>
          <a:p>
            <a:pPr eaLnBrk="1" hangingPunct="1">
              <a:spcBef>
                <a:spcPct val="0"/>
              </a:spcBef>
            </a:pPr>
            <a:r>
              <a:rPr lang="fr-FR" smtClean="0">
                <a:hlinkClick r:id="rId3"/>
              </a:rPr>
              <a:t>http://www.pop-up-urbain.com/urbanite-au-gout-bulgare-1-je-vois-des-gens-qui-sont-morts/</a:t>
            </a:r>
            <a:r>
              <a:rPr lang="fr-FR" smtClean="0"/>
              <a:t> </a:t>
            </a:r>
          </a:p>
          <a:p>
            <a:pPr eaLnBrk="1" hangingPunct="1">
              <a:spcBef>
                <a:spcPct val="0"/>
              </a:spcBef>
            </a:pPr>
            <a:endParaRPr lang="fr-FR" smtClean="0"/>
          </a:p>
          <a:p>
            <a:pPr eaLnBrk="1" hangingPunct="1">
              <a:spcBef>
                <a:spcPct val="0"/>
              </a:spcBef>
            </a:pPr>
            <a:r>
              <a:rPr lang="fr-FR" smtClean="0"/>
              <a:t>« La Bulgarie sent la mort, ou plus exactement : </a:t>
            </a:r>
            <a:r>
              <a:rPr lang="fr-FR" b="1" smtClean="0"/>
              <a:t>la Bulgarie </a:t>
            </a:r>
            <a:r>
              <a:rPr lang="fr-FR" b="1" i="1" smtClean="0"/>
              <a:t>respire </a:t>
            </a:r>
            <a:r>
              <a:rPr lang="fr-FR" b="1" smtClean="0"/>
              <a:t>la mort</a:t>
            </a:r>
            <a:r>
              <a:rPr lang="fr-FR" smtClean="0"/>
              <a:t>, à pleins poumons. Car la coutume bulgare semble prendre un malin plaisir à afficher sur ses murs les témoignages de la mortalité nationale : portes d’entrées ou poteaux électriques : n’importe quel fragment de la ville est susceptible de se voir ainsi </a:t>
            </a:r>
            <a:r>
              <a:rPr lang="fr-FR" i="1" smtClean="0"/>
              <a:t>tagué </a:t>
            </a:r>
            <a:r>
              <a:rPr lang="fr-FR" smtClean="0"/>
              <a:t>par les photos de tel ou tel voisin mort il y a une semaine ou une année. </a:t>
            </a:r>
            <a:r>
              <a:rPr lang="fr-FR" b="1" smtClean="0"/>
              <a:t>Une poignée de fantômes vous accompagnera ainsi en permanence</a:t>
            </a:r>
            <a:r>
              <a:rPr lang="fr-FR" smtClean="0"/>
              <a:t>dans vos déambulations quotidiennes. Histoire de se souvenir que le petit vieux du 3e, celui qui prépare la meilleure </a:t>
            </a:r>
            <a:r>
              <a:rPr lang="fr-FR" smtClean="0">
                <a:hlinkClick r:id="rId4"/>
              </a:rPr>
              <a:t>rakia</a:t>
            </a:r>
            <a:r>
              <a:rPr lang="fr-FR" smtClean="0"/>
              <a:t> du quartier, va lui aussi bientôt y passer… :-| » </a:t>
            </a:r>
          </a:p>
        </p:txBody>
      </p:sp>
      <p:sp>
        <p:nvSpPr>
          <p:cNvPr id="3174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AA0635A-A1C0-4875-BF54-01F5B9DBAA74}" type="slidenum">
              <a:rPr lang="fr-FR" sz="1200">
                <a:latin typeface="Calibri" pitchFamily="34" charset="0"/>
              </a:rPr>
              <a:pPr algn="r"/>
              <a:t>9</a:t>
            </a:fld>
            <a:endParaRPr lang="fr-FR"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lvl1pPr>
              <a:defRPr/>
            </a:lvl1pPr>
          </a:lstStyle>
          <a:p>
            <a:pPr>
              <a:defRPr/>
            </a:pPr>
            <a:fld id="{BFB31005-F43D-4C61-913E-EEDA5D853A4E}" type="datetimeFigureOut">
              <a:rPr lang="fr-FR"/>
              <a:pPr>
                <a:defRPr/>
              </a:pPr>
              <a:t>13/03/2011</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223A2EE-A95A-4140-A969-758B6DE6B7B4}"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7BA85B98-D4FE-4B5F-81C8-BC1AE3FDF267}" type="datetimeFigureOut">
              <a:rPr lang="fr-FR"/>
              <a:pPr>
                <a:defRPr/>
              </a:pPr>
              <a:t>13/03/2011</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40689B77-4B6F-43A9-9360-05AC07AEAB07}"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BF560EAB-043F-4C4A-9997-846B477D928C}" type="datetimeFigureOut">
              <a:rPr lang="fr-FR"/>
              <a:pPr>
                <a:defRPr/>
              </a:pPr>
              <a:t>13/03/2011</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8C8685A-1AD8-436A-8A15-2C4107757F53}"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471DD6A5-92E3-430D-B26C-71B06BB23E11}" type="datetimeFigureOut">
              <a:rPr lang="fr-FR"/>
              <a:pPr>
                <a:defRPr/>
              </a:pPr>
              <a:t>13/03/2011</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3EBED80B-9068-4161-B673-0EE07363EC90}"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EBEA86-4BA0-4878-A5AB-D5D51BDCD080}" type="datetimeFigureOut">
              <a:rPr lang="fr-FR"/>
              <a:pPr>
                <a:defRPr/>
              </a:pPr>
              <a:t>13/03/2011</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4BF594F2-E1E1-4ADB-93B1-316834C72B0E}"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3"/>
          <p:cNvSpPr>
            <a:spLocks noGrp="1"/>
          </p:cNvSpPr>
          <p:nvPr>
            <p:ph type="dt" sz="half" idx="10"/>
          </p:nvPr>
        </p:nvSpPr>
        <p:spPr/>
        <p:txBody>
          <a:bodyPr/>
          <a:lstStyle>
            <a:lvl1pPr>
              <a:defRPr/>
            </a:lvl1pPr>
          </a:lstStyle>
          <a:p>
            <a:pPr>
              <a:defRPr/>
            </a:pPr>
            <a:fld id="{1B837CB1-55DE-4B57-91D6-A86D9C571A09}" type="datetimeFigureOut">
              <a:rPr lang="fr-FR"/>
              <a:pPr>
                <a:defRPr/>
              </a:pPr>
              <a:t>13/03/2011</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3EF38E22-9C36-4D62-8E2E-BA7646823A23}"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3"/>
          <p:cNvSpPr>
            <a:spLocks noGrp="1"/>
          </p:cNvSpPr>
          <p:nvPr>
            <p:ph type="dt" sz="half" idx="10"/>
          </p:nvPr>
        </p:nvSpPr>
        <p:spPr/>
        <p:txBody>
          <a:bodyPr/>
          <a:lstStyle>
            <a:lvl1pPr>
              <a:defRPr/>
            </a:lvl1pPr>
          </a:lstStyle>
          <a:p>
            <a:pPr>
              <a:defRPr/>
            </a:pPr>
            <a:fld id="{072BBC26-1076-4A2C-8AFD-E859BC445B0F}" type="datetimeFigureOut">
              <a:rPr lang="fr-FR"/>
              <a:pPr>
                <a:defRPr/>
              </a:pPr>
              <a:t>13/03/2011</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FC553AD1-827C-4F0C-9774-3023FFC09184}"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3"/>
          <p:cNvSpPr>
            <a:spLocks noGrp="1"/>
          </p:cNvSpPr>
          <p:nvPr>
            <p:ph type="dt" sz="half" idx="10"/>
          </p:nvPr>
        </p:nvSpPr>
        <p:spPr/>
        <p:txBody>
          <a:bodyPr/>
          <a:lstStyle>
            <a:lvl1pPr>
              <a:defRPr/>
            </a:lvl1pPr>
          </a:lstStyle>
          <a:p>
            <a:pPr>
              <a:defRPr/>
            </a:pPr>
            <a:fld id="{9E8A6007-CB31-4892-84CD-1ED24CE21570}" type="datetimeFigureOut">
              <a:rPr lang="fr-FR"/>
              <a:pPr>
                <a:defRPr/>
              </a:pPr>
              <a:t>13/03/2011</a:t>
            </a:fld>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437E2E08-44F8-4B2A-BB39-C4A66DD98BE7}"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87C49C-AB44-4DAD-823C-24272DFA6D6D}" type="datetimeFigureOut">
              <a:rPr lang="fr-FR"/>
              <a:pPr>
                <a:defRPr/>
              </a:pPr>
              <a:t>13/03/2011</a:t>
            </a:fld>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3B03C639-3936-4E99-B425-5CA13430623F}"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6525B0-0011-47E4-BDBE-955BF46DCD4E}" type="datetimeFigureOut">
              <a:rPr lang="fr-FR"/>
              <a:pPr>
                <a:defRPr/>
              </a:pPr>
              <a:t>13/03/2011</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C3A44666-C325-4BD0-8201-ABD56E8649DB}"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1CF471-FAFB-44CF-B367-AB0E3DF54292}" type="datetimeFigureOut">
              <a:rPr lang="fr-FR"/>
              <a:pPr>
                <a:defRPr/>
              </a:pPr>
              <a:t>13/03/2011</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8318C477-7BF8-4982-826D-E25E5B4B4E7B}"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r-FR"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5F1DC0F-DE86-48BF-BD1F-41CD99067D18}" type="datetimeFigureOut">
              <a:rPr lang="fr-FR"/>
              <a:pPr>
                <a:defRPr/>
              </a:pPr>
              <a:t>13/03/2011</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8B5B11A-695C-4894-9A62-A517FACCCF2E}"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5" descr="de-pazzi-memento-mori-eros-et-thanatos"/>
          <p:cNvPicPr>
            <a:picLocks noChangeAspect="1" noChangeArrowheads="1"/>
          </p:cNvPicPr>
          <p:nvPr/>
        </p:nvPicPr>
        <p:blipFill>
          <a:blip r:embed="rId3"/>
          <a:srcRect/>
          <a:stretch>
            <a:fillRect/>
          </a:stretch>
        </p:blipFill>
        <p:spPr bwMode="auto">
          <a:xfrm>
            <a:off x="0" y="1052513"/>
            <a:ext cx="9144000" cy="5300662"/>
          </a:xfrm>
          <a:prstGeom prst="rect">
            <a:avLst/>
          </a:prstGeom>
          <a:noFill/>
          <a:ln w="9525">
            <a:noFill/>
            <a:miter lim="800000"/>
            <a:headEnd/>
            <a:tailEnd/>
          </a:ln>
        </p:spPr>
      </p:pic>
      <p:sp>
        <p:nvSpPr>
          <p:cNvPr id="7" name="Rectangle 6"/>
          <p:cNvSpPr/>
          <p:nvPr/>
        </p:nvSpPr>
        <p:spPr>
          <a:xfrm>
            <a:off x="0" y="0"/>
            <a:ext cx="9144000" cy="192881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339" name="TextBox 7"/>
          <p:cNvSpPr txBox="1">
            <a:spLocks noChangeArrowheads="1"/>
          </p:cNvSpPr>
          <p:nvPr/>
        </p:nvSpPr>
        <p:spPr bwMode="auto">
          <a:xfrm>
            <a:off x="0" y="71438"/>
            <a:ext cx="9144000" cy="1830387"/>
          </a:xfrm>
          <a:prstGeom prst="rect">
            <a:avLst/>
          </a:prstGeom>
          <a:noFill/>
          <a:ln w="9525">
            <a:noFill/>
            <a:miter lim="800000"/>
            <a:headEnd/>
            <a:tailEnd/>
          </a:ln>
        </p:spPr>
        <p:txBody>
          <a:bodyPr>
            <a:spAutoFit/>
          </a:bodyPr>
          <a:lstStyle/>
          <a:p>
            <a:r>
              <a:rPr lang="fr-FR" sz="2800">
                <a:solidFill>
                  <a:schemeClr val="bg1"/>
                </a:solidFill>
                <a:latin typeface="Palatino Linotype" pitchFamily="18" charset="0"/>
                <a:ea typeface="Andalus"/>
                <a:cs typeface="Andalus"/>
              </a:rPr>
              <a:t>Workshop : les imaginaires de la ville hybride,</a:t>
            </a:r>
          </a:p>
          <a:p>
            <a:r>
              <a:rPr lang="fr-FR" sz="2800">
                <a:solidFill>
                  <a:schemeClr val="bg1"/>
                </a:solidFill>
                <a:latin typeface="Palatino Linotype" pitchFamily="18" charset="0"/>
                <a:ea typeface="Andalus"/>
                <a:cs typeface="Andalus"/>
              </a:rPr>
              <a:t>entre masturbanité &amp; thanatopraxie</a:t>
            </a:r>
          </a:p>
          <a:p>
            <a:pPr algn="r"/>
            <a:endParaRPr lang="fr-FR" sz="2000">
              <a:solidFill>
                <a:schemeClr val="bg1"/>
              </a:solidFill>
              <a:latin typeface="Palatino Linotype" pitchFamily="18" charset="0"/>
              <a:ea typeface="Andalus"/>
              <a:cs typeface="Andalus"/>
            </a:endParaRPr>
          </a:p>
          <a:p>
            <a:pPr algn="r"/>
            <a:r>
              <a:rPr lang="fr-FR" sz="2000">
                <a:solidFill>
                  <a:schemeClr val="bg1"/>
                </a:solidFill>
                <a:latin typeface="Palatino Linotype" pitchFamily="18" charset="0"/>
                <a:ea typeface="Andalus"/>
                <a:cs typeface="Andalus"/>
              </a:rPr>
              <a:t>Rennes - 10 mars 2011</a:t>
            </a:r>
          </a:p>
          <a:p>
            <a:endParaRPr lang="fr-FR" i="1">
              <a:solidFill>
                <a:schemeClr val="bg1"/>
              </a:solidFill>
              <a:latin typeface="Andalus"/>
              <a:ea typeface="Andalus"/>
              <a:cs typeface="Andalus"/>
            </a:endParaRPr>
          </a:p>
        </p:txBody>
      </p:sp>
      <p:sp>
        <p:nvSpPr>
          <p:cNvPr id="13" name="Rectangle 12"/>
          <p:cNvSpPr/>
          <p:nvPr/>
        </p:nvSpPr>
        <p:spPr>
          <a:xfrm>
            <a:off x="0" y="5429250"/>
            <a:ext cx="9144000" cy="14287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fr-FR">
                <a:solidFill>
                  <a:schemeClr val="bg1"/>
                </a:solidFill>
                <a:latin typeface="Palatino Linotype" pitchFamily="18" charset="0"/>
                <a:ea typeface="Andalus"/>
                <a:cs typeface="Andalus"/>
              </a:rPr>
              <a:t>Philippe Gargov</a:t>
            </a:r>
          </a:p>
          <a:p>
            <a:pPr algn="just">
              <a:defRPr/>
            </a:pPr>
            <a:r>
              <a:rPr lang="fr-FR" sz="2000">
                <a:solidFill>
                  <a:schemeClr val="bg1"/>
                </a:solidFill>
                <a:latin typeface="Palatino Linotype" pitchFamily="18" charset="0"/>
                <a:ea typeface="Andalus"/>
                <a:cs typeface="Andalus"/>
              </a:rPr>
              <a:t>[</a:t>
            </a:r>
            <a:r>
              <a:rPr lang="fr-FR">
                <a:solidFill>
                  <a:schemeClr val="bg1"/>
                </a:solidFill>
                <a:latin typeface="Palatino Linotype" pitchFamily="18" charset="0"/>
                <a:ea typeface="Andalus"/>
                <a:cs typeface="Andalus"/>
              </a:rPr>
              <a:t>pop-up] urbain</a:t>
            </a:r>
          </a:p>
          <a:p>
            <a:pPr algn="just">
              <a:defRPr/>
            </a:pPr>
            <a:endParaRPr lang="fr-FR">
              <a:solidFill>
                <a:schemeClr val="bg1"/>
              </a:solidFill>
              <a:latin typeface="Palatino Linotype" pitchFamily="18" charset="0"/>
              <a:ea typeface="Andalus"/>
              <a:cs typeface="Andalus"/>
            </a:endParaRPr>
          </a:p>
          <a:p>
            <a:pPr algn="just">
              <a:defRPr/>
            </a:pPr>
            <a:r>
              <a:rPr lang="fr-FR">
                <a:solidFill>
                  <a:schemeClr val="bg1"/>
                </a:solidFill>
                <a:latin typeface="Palatino Linotype" pitchFamily="18" charset="0"/>
                <a:ea typeface="Andalus"/>
                <a:cs typeface="Andalus"/>
              </a:rPr>
              <a:t>www.pop-up-urbain.com/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7" descr="bulgarie 2"/>
          <p:cNvPicPr>
            <a:picLocks noChangeAspect="1" noChangeArrowheads="1"/>
          </p:cNvPicPr>
          <p:nvPr/>
        </p:nvPicPr>
        <p:blipFill>
          <a:blip r:embed="rId3"/>
          <a:srcRect l="6235" r="4877"/>
          <a:stretch>
            <a:fillRect/>
          </a:stretch>
        </p:blipFill>
        <p:spPr bwMode="auto">
          <a:xfrm>
            <a:off x="4572000" y="0"/>
            <a:ext cx="4572000" cy="6858000"/>
          </a:xfrm>
          <a:prstGeom prst="rect">
            <a:avLst/>
          </a:prstGeom>
          <a:noFill/>
          <a:ln w="9525">
            <a:noFill/>
            <a:miter lim="800000"/>
            <a:headEnd/>
            <a:tailEnd/>
          </a:ln>
        </p:spPr>
      </p:pic>
      <p:pic>
        <p:nvPicPr>
          <p:cNvPr id="32770" name="Picture 6" descr="bulgarie 1"/>
          <p:cNvPicPr>
            <a:picLocks noChangeAspect="1" noChangeArrowheads="1"/>
          </p:cNvPicPr>
          <p:nvPr/>
        </p:nvPicPr>
        <p:blipFill>
          <a:blip r:embed="rId4"/>
          <a:srcRect r="11111"/>
          <a:stretch>
            <a:fillRect/>
          </a:stretch>
        </p:blipFill>
        <p:spPr bwMode="auto">
          <a:xfrm>
            <a:off x="0" y="0"/>
            <a:ext cx="4572000" cy="6858000"/>
          </a:xfrm>
          <a:prstGeom prst="rect">
            <a:avLst/>
          </a:prstGeom>
          <a:noFill/>
          <a:ln w="9525">
            <a:noFill/>
            <a:miter lim="800000"/>
            <a:headEnd/>
            <a:tailEnd/>
          </a:ln>
        </p:spPr>
      </p:pic>
      <p:sp>
        <p:nvSpPr>
          <p:cNvPr id="12" name="Rectangle 11"/>
          <p:cNvSpPr/>
          <p:nvPr/>
        </p:nvSpPr>
        <p:spPr>
          <a:xfrm>
            <a:off x="0" y="5429250"/>
            <a:ext cx="9144000" cy="14287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2772" name="TextBox 12"/>
          <p:cNvSpPr txBox="1">
            <a:spLocks noChangeArrowheads="1"/>
          </p:cNvSpPr>
          <p:nvPr/>
        </p:nvSpPr>
        <p:spPr bwMode="auto">
          <a:xfrm>
            <a:off x="0" y="5500688"/>
            <a:ext cx="9144000" cy="1187450"/>
          </a:xfrm>
          <a:prstGeom prst="rect">
            <a:avLst/>
          </a:prstGeom>
          <a:noFill/>
          <a:ln w="9525">
            <a:noFill/>
            <a:miter lim="800000"/>
            <a:headEnd/>
            <a:tailEnd/>
          </a:ln>
        </p:spPr>
        <p:txBody>
          <a:bodyPr>
            <a:spAutoFit/>
          </a:bodyPr>
          <a:lstStyle/>
          <a:p>
            <a:r>
              <a:rPr lang="fr-FR" sz="2400">
                <a:solidFill>
                  <a:schemeClr val="bg1"/>
                </a:solidFill>
                <a:latin typeface="Palatino Linotype" pitchFamily="18" charset="0"/>
              </a:rPr>
              <a:t>I. TANATHOPAXIE URBAINE</a:t>
            </a:r>
          </a:p>
          <a:p>
            <a:endParaRPr lang="fr-FR" sz="2400">
              <a:solidFill>
                <a:schemeClr val="bg1"/>
              </a:solidFill>
              <a:latin typeface="Palatino Linotype" pitchFamily="18" charset="0"/>
            </a:endParaRPr>
          </a:p>
          <a:p>
            <a:r>
              <a:rPr lang="fr-FR" sz="2400">
                <a:solidFill>
                  <a:schemeClr val="bg1"/>
                </a:solidFill>
                <a:latin typeface="Palatino Linotype" pitchFamily="18" charset="0"/>
              </a:rPr>
              <a:t>2. Bulgarie : « je vois des gens qui sont morts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6" descr="crete 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2" name="Rectangle 11"/>
          <p:cNvSpPr/>
          <p:nvPr/>
        </p:nvSpPr>
        <p:spPr>
          <a:xfrm>
            <a:off x="0" y="5429250"/>
            <a:ext cx="9144000" cy="14287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4819" name="TextBox 12"/>
          <p:cNvSpPr txBox="1">
            <a:spLocks noChangeArrowheads="1"/>
          </p:cNvSpPr>
          <p:nvPr/>
        </p:nvSpPr>
        <p:spPr bwMode="auto">
          <a:xfrm>
            <a:off x="0" y="5500688"/>
            <a:ext cx="9144000" cy="1187450"/>
          </a:xfrm>
          <a:prstGeom prst="rect">
            <a:avLst/>
          </a:prstGeom>
          <a:noFill/>
          <a:ln w="9525">
            <a:noFill/>
            <a:miter lim="800000"/>
            <a:headEnd/>
            <a:tailEnd/>
          </a:ln>
        </p:spPr>
        <p:txBody>
          <a:bodyPr>
            <a:spAutoFit/>
          </a:bodyPr>
          <a:lstStyle/>
          <a:p>
            <a:r>
              <a:rPr lang="fr-FR" sz="2400">
                <a:solidFill>
                  <a:schemeClr val="bg1"/>
                </a:solidFill>
                <a:latin typeface="Palatino Linotype" pitchFamily="18" charset="0"/>
              </a:rPr>
              <a:t>I. TANATHOPAXIE URBAINE</a:t>
            </a:r>
          </a:p>
          <a:p>
            <a:endParaRPr lang="fr-FR" sz="2400">
              <a:solidFill>
                <a:schemeClr val="bg1"/>
              </a:solidFill>
              <a:latin typeface="Palatino Linotype" pitchFamily="18" charset="0"/>
            </a:endParaRPr>
          </a:p>
          <a:p>
            <a:r>
              <a:rPr lang="fr-FR" sz="2400">
                <a:solidFill>
                  <a:schemeClr val="bg1"/>
                </a:solidFill>
                <a:latin typeface="Palatino Linotype" pitchFamily="18" charset="0"/>
              </a:rPr>
              <a:t>3. En Crète aussi ça sent la mort.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6" descr="bar-coded-tomb-ston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2" name="Rectangle 11"/>
          <p:cNvSpPr/>
          <p:nvPr/>
        </p:nvSpPr>
        <p:spPr>
          <a:xfrm>
            <a:off x="0" y="5429250"/>
            <a:ext cx="9144000" cy="14287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6867" name="TextBox 12"/>
          <p:cNvSpPr txBox="1">
            <a:spLocks noChangeArrowheads="1"/>
          </p:cNvSpPr>
          <p:nvPr/>
        </p:nvSpPr>
        <p:spPr bwMode="auto">
          <a:xfrm>
            <a:off x="0" y="5500688"/>
            <a:ext cx="9144000" cy="1187450"/>
          </a:xfrm>
          <a:prstGeom prst="rect">
            <a:avLst/>
          </a:prstGeom>
          <a:noFill/>
          <a:ln w="9525">
            <a:noFill/>
            <a:miter lim="800000"/>
            <a:headEnd/>
            <a:tailEnd/>
          </a:ln>
        </p:spPr>
        <p:txBody>
          <a:bodyPr>
            <a:spAutoFit/>
          </a:bodyPr>
          <a:lstStyle/>
          <a:p>
            <a:r>
              <a:rPr lang="fr-FR" sz="2400">
                <a:solidFill>
                  <a:schemeClr val="bg1"/>
                </a:solidFill>
                <a:latin typeface="Palatino Linotype" pitchFamily="18" charset="0"/>
              </a:rPr>
              <a:t>I. TANATHOPAXIE URBAINE</a:t>
            </a:r>
          </a:p>
          <a:p>
            <a:endParaRPr lang="fr-FR" sz="2400">
              <a:solidFill>
                <a:schemeClr val="bg1"/>
              </a:solidFill>
              <a:latin typeface="Palatino Linotype" pitchFamily="18" charset="0"/>
            </a:endParaRPr>
          </a:p>
          <a:p>
            <a:r>
              <a:rPr lang="fr-FR" sz="2400">
                <a:solidFill>
                  <a:schemeClr val="bg1"/>
                </a:solidFill>
                <a:latin typeface="Palatino Linotype" pitchFamily="18" charset="0"/>
              </a:rPr>
              <a:t>4. Pour une ville « thanatopractice »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6" descr="qr-code-tombe-01"/>
          <p:cNvPicPr>
            <a:picLocks noChangeAspect="1" noChangeArrowheads="1"/>
          </p:cNvPicPr>
          <p:nvPr/>
        </p:nvPicPr>
        <p:blipFill>
          <a:blip r:embed="rId3"/>
          <a:srcRect/>
          <a:stretch>
            <a:fillRect/>
          </a:stretch>
        </p:blipFill>
        <p:spPr bwMode="auto">
          <a:xfrm>
            <a:off x="0" y="0"/>
            <a:ext cx="9144000" cy="6867525"/>
          </a:xfrm>
          <a:prstGeom prst="rect">
            <a:avLst/>
          </a:prstGeom>
          <a:noFill/>
          <a:ln w="9525">
            <a:noFill/>
            <a:miter lim="800000"/>
            <a:headEnd/>
            <a:tailEnd/>
          </a:ln>
        </p:spPr>
      </p:pic>
      <p:sp>
        <p:nvSpPr>
          <p:cNvPr id="12" name="Rectangle 11"/>
          <p:cNvSpPr/>
          <p:nvPr/>
        </p:nvSpPr>
        <p:spPr>
          <a:xfrm>
            <a:off x="0" y="5429250"/>
            <a:ext cx="9144000" cy="14287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8915" name="TextBox 12"/>
          <p:cNvSpPr txBox="1">
            <a:spLocks noChangeArrowheads="1"/>
          </p:cNvSpPr>
          <p:nvPr/>
        </p:nvSpPr>
        <p:spPr bwMode="auto">
          <a:xfrm>
            <a:off x="0" y="5500688"/>
            <a:ext cx="9144000" cy="1187450"/>
          </a:xfrm>
          <a:prstGeom prst="rect">
            <a:avLst/>
          </a:prstGeom>
          <a:noFill/>
          <a:ln w="9525">
            <a:noFill/>
            <a:miter lim="800000"/>
            <a:headEnd/>
            <a:tailEnd/>
          </a:ln>
        </p:spPr>
        <p:txBody>
          <a:bodyPr>
            <a:spAutoFit/>
          </a:bodyPr>
          <a:lstStyle/>
          <a:p>
            <a:r>
              <a:rPr lang="fr-FR" sz="2400">
                <a:solidFill>
                  <a:schemeClr val="bg1"/>
                </a:solidFill>
                <a:latin typeface="Palatino Linotype" pitchFamily="18" charset="0"/>
              </a:rPr>
              <a:t>I. TANATHOPAXIE URBAINE</a:t>
            </a:r>
          </a:p>
          <a:p>
            <a:endParaRPr lang="fr-FR" sz="2400">
              <a:solidFill>
                <a:schemeClr val="bg1"/>
              </a:solidFill>
              <a:latin typeface="Palatino Linotype" pitchFamily="18" charset="0"/>
            </a:endParaRPr>
          </a:p>
          <a:p>
            <a:r>
              <a:rPr lang="fr-FR" sz="2400">
                <a:solidFill>
                  <a:schemeClr val="bg1"/>
                </a:solidFill>
                <a:latin typeface="Palatino Linotype" pitchFamily="18" charset="0"/>
              </a:rPr>
              <a:t>4. Pour une ville « thanatopractice »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5" descr="memories"/>
          <p:cNvPicPr>
            <a:picLocks noChangeAspect="1" noChangeArrowheads="1"/>
          </p:cNvPicPr>
          <p:nvPr/>
        </p:nvPicPr>
        <p:blipFill>
          <a:blip r:embed="rId3"/>
          <a:srcRect l="14043" t="6721" r="9950" b="7925"/>
          <a:stretch>
            <a:fillRect/>
          </a:stretch>
        </p:blipFill>
        <p:spPr bwMode="auto">
          <a:xfrm>
            <a:off x="0" y="0"/>
            <a:ext cx="9144000" cy="6858000"/>
          </a:xfrm>
          <a:prstGeom prst="rect">
            <a:avLst/>
          </a:prstGeom>
          <a:noFill/>
          <a:ln w="9525">
            <a:noFill/>
            <a:miter lim="800000"/>
            <a:headEnd/>
            <a:tailEnd/>
          </a:ln>
        </p:spPr>
      </p:pic>
      <p:sp>
        <p:nvSpPr>
          <p:cNvPr id="12" name="Rectangle 11"/>
          <p:cNvSpPr/>
          <p:nvPr/>
        </p:nvSpPr>
        <p:spPr>
          <a:xfrm>
            <a:off x="0" y="5429250"/>
            <a:ext cx="9144000" cy="14287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0963" name="TextBox 12"/>
          <p:cNvSpPr txBox="1">
            <a:spLocks noChangeArrowheads="1"/>
          </p:cNvSpPr>
          <p:nvPr/>
        </p:nvSpPr>
        <p:spPr bwMode="auto">
          <a:xfrm>
            <a:off x="0" y="5500688"/>
            <a:ext cx="9144000" cy="1187450"/>
          </a:xfrm>
          <a:prstGeom prst="rect">
            <a:avLst/>
          </a:prstGeom>
          <a:noFill/>
          <a:ln w="9525">
            <a:noFill/>
            <a:miter lim="800000"/>
            <a:headEnd/>
            <a:tailEnd/>
          </a:ln>
        </p:spPr>
        <p:txBody>
          <a:bodyPr>
            <a:spAutoFit/>
          </a:bodyPr>
          <a:lstStyle/>
          <a:p>
            <a:r>
              <a:rPr lang="fr-FR" sz="2400">
                <a:solidFill>
                  <a:schemeClr val="bg1"/>
                </a:solidFill>
                <a:latin typeface="Palatino Linotype" pitchFamily="18" charset="0"/>
              </a:rPr>
              <a:t>I. TANATHOPAXIE URBAINE</a:t>
            </a:r>
          </a:p>
          <a:p>
            <a:endParaRPr lang="fr-FR" sz="2400">
              <a:solidFill>
                <a:schemeClr val="bg1"/>
              </a:solidFill>
              <a:latin typeface="Palatino Linotype" pitchFamily="18" charset="0"/>
            </a:endParaRPr>
          </a:p>
          <a:p>
            <a:r>
              <a:rPr lang="fr-FR" sz="2400">
                <a:solidFill>
                  <a:schemeClr val="bg1"/>
                </a:solidFill>
                <a:latin typeface="Palatino Linotype" pitchFamily="18" charset="0"/>
              </a:rPr>
              <a:t>5. Transhumanisme : « La mort vous web si bien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3" descr="tokyo-realtime-kabukicho-2 (2)"/>
          <p:cNvPicPr>
            <a:picLocks noChangeAspect="1" noChangeArrowheads="1"/>
          </p:cNvPicPr>
          <p:nvPr/>
        </p:nvPicPr>
        <p:blipFill>
          <a:blip r:embed="rId3"/>
          <a:srcRect/>
          <a:stretch>
            <a:fillRect/>
          </a:stretch>
        </p:blipFill>
        <p:spPr bwMode="auto">
          <a:xfrm>
            <a:off x="0" y="1052513"/>
            <a:ext cx="9144000" cy="5080000"/>
          </a:xfrm>
          <a:prstGeom prst="rect">
            <a:avLst/>
          </a:prstGeom>
          <a:noFill/>
          <a:ln w="9525">
            <a:noFill/>
            <a:miter lim="800000"/>
            <a:headEnd/>
            <a:tailEnd/>
          </a:ln>
        </p:spPr>
      </p:pic>
      <p:sp>
        <p:nvSpPr>
          <p:cNvPr id="2" name="Rectangle 11"/>
          <p:cNvSpPr/>
          <p:nvPr/>
        </p:nvSpPr>
        <p:spPr>
          <a:xfrm>
            <a:off x="0" y="0"/>
            <a:ext cx="9144000" cy="162877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3011" name="TextBox 16"/>
          <p:cNvSpPr txBox="1">
            <a:spLocks noChangeArrowheads="1"/>
          </p:cNvSpPr>
          <p:nvPr/>
        </p:nvSpPr>
        <p:spPr bwMode="auto">
          <a:xfrm>
            <a:off x="0" y="0"/>
            <a:ext cx="9144000" cy="1527175"/>
          </a:xfrm>
          <a:prstGeom prst="rect">
            <a:avLst/>
          </a:prstGeom>
          <a:noFill/>
          <a:ln w="9525">
            <a:noFill/>
            <a:miter lim="800000"/>
            <a:headEnd/>
            <a:tailEnd/>
          </a:ln>
        </p:spPr>
        <p:txBody>
          <a:bodyPr>
            <a:spAutoFit/>
          </a:bodyPr>
          <a:lstStyle/>
          <a:p>
            <a:r>
              <a:rPr lang="fr-FR" sz="1600">
                <a:solidFill>
                  <a:schemeClr val="bg1"/>
                </a:solidFill>
                <a:latin typeface="Andalus"/>
                <a:ea typeface="Andalus"/>
                <a:cs typeface="Andalus"/>
              </a:rPr>
              <a:t>« Le sexe, bien qu’étant l’un des besoins les plus évidents de l’Homme, n’a quasiment jamais été problématisé dans la construction de nos villes. En termes politiques, cela signifie que nous essayons de trouver comment les ville peuvent être plus performantes, en comprenant et en exploitant le regard que nous portons sur la sexualité, en constante évolution. »</a:t>
            </a:r>
          </a:p>
          <a:p>
            <a:endParaRPr lang="fr-FR" sz="1600">
              <a:solidFill>
                <a:schemeClr val="bg1"/>
              </a:solidFill>
              <a:latin typeface="Andalus"/>
              <a:ea typeface="Andalus"/>
              <a:cs typeface="Andalus"/>
            </a:endParaRPr>
          </a:p>
          <a:p>
            <a:r>
              <a:rPr lang="fr-FR" sz="1400">
                <a:solidFill>
                  <a:schemeClr val="bg1"/>
                </a:solidFill>
                <a:latin typeface="Andalus"/>
                <a:ea typeface="Andalus"/>
                <a:cs typeface="Andalus"/>
              </a:rPr>
              <a:t>The Pop-Up City, « Introducing The Erotic City  »</a:t>
            </a:r>
          </a:p>
        </p:txBody>
      </p:sp>
      <p:sp>
        <p:nvSpPr>
          <p:cNvPr id="3" name="Rectangle 11"/>
          <p:cNvSpPr/>
          <p:nvPr/>
        </p:nvSpPr>
        <p:spPr>
          <a:xfrm>
            <a:off x="0" y="5429250"/>
            <a:ext cx="9144000" cy="14287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3013" name="TextBox 12"/>
          <p:cNvSpPr txBox="1">
            <a:spLocks noChangeArrowheads="1"/>
          </p:cNvSpPr>
          <p:nvPr/>
        </p:nvSpPr>
        <p:spPr bwMode="auto">
          <a:xfrm>
            <a:off x="0" y="5500688"/>
            <a:ext cx="9144000" cy="1187450"/>
          </a:xfrm>
          <a:prstGeom prst="rect">
            <a:avLst/>
          </a:prstGeom>
          <a:noFill/>
          <a:ln w="9525">
            <a:noFill/>
            <a:miter lim="800000"/>
            <a:headEnd/>
            <a:tailEnd/>
          </a:ln>
        </p:spPr>
        <p:txBody>
          <a:bodyPr>
            <a:spAutoFit/>
          </a:bodyPr>
          <a:lstStyle/>
          <a:p>
            <a:r>
              <a:rPr lang="fr-FR" sz="2400">
                <a:solidFill>
                  <a:schemeClr val="bg1"/>
                </a:solidFill>
                <a:latin typeface="Palatino Linotype" pitchFamily="18" charset="0"/>
              </a:rPr>
              <a:t>II. MASTURBANITÉ</a:t>
            </a:r>
          </a:p>
          <a:p>
            <a:endParaRPr lang="fr-FR" sz="2400">
              <a:solidFill>
                <a:schemeClr val="bg1"/>
              </a:solidFill>
              <a:latin typeface="Palatino Linotype" pitchFamily="18" charset="0"/>
            </a:endParaRPr>
          </a:p>
          <a:p>
            <a:pPr>
              <a:buFontTx/>
              <a:buAutoNum type="arabicPeriod"/>
            </a:pPr>
            <a:r>
              <a:rPr lang="fr-FR" sz="2400">
                <a:solidFill>
                  <a:schemeClr val="bg1"/>
                </a:solidFill>
                <a:latin typeface="Palatino Linotype" pitchFamily="18" charset="0"/>
              </a:rPr>
              <a:t> Définitions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5" descr="Love-Traffic-Sign"/>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2" name="Rectangle 11"/>
          <p:cNvSpPr/>
          <p:nvPr/>
        </p:nvSpPr>
        <p:spPr>
          <a:xfrm>
            <a:off x="0" y="0"/>
            <a:ext cx="9144000" cy="170021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5059" name="TextBox 16"/>
          <p:cNvSpPr txBox="1">
            <a:spLocks noChangeArrowheads="1"/>
          </p:cNvSpPr>
          <p:nvPr/>
        </p:nvSpPr>
        <p:spPr bwMode="auto">
          <a:xfrm>
            <a:off x="0" y="0"/>
            <a:ext cx="9144000" cy="1555750"/>
          </a:xfrm>
          <a:prstGeom prst="rect">
            <a:avLst/>
          </a:prstGeom>
          <a:noFill/>
          <a:ln w="9525">
            <a:noFill/>
            <a:miter lim="800000"/>
            <a:headEnd/>
            <a:tailEnd/>
          </a:ln>
        </p:spPr>
        <p:txBody>
          <a:bodyPr>
            <a:spAutoFit/>
          </a:bodyPr>
          <a:lstStyle/>
          <a:p>
            <a:r>
              <a:rPr lang="fr-FR" sz="2000">
                <a:solidFill>
                  <a:schemeClr val="bg1"/>
                </a:solidFill>
                <a:latin typeface="Andalus"/>
                <a:ea typeface="Andalus"/>
                <a:cs typeface="Andalus"/>
              </a:rPr>
              <a:t>« </a:t>
            </a:r>
            <a:r>
              <a:rPr lang="en-US" sz="2000">
                <a:solidFill>
                  <a:schemeClr val="bg1"/>
                </a:solidFill>
                <a:latin typeface="Andalus"/>
                <a:ea typeface="Andalus"/>
                <a:cs typeface="Andalus"/>
              </a:rPr>
              <a:t>According to the economists of the Vrije Universiteit (Amsterdam), the city as a marriage market has a larger impact on housing prices than employment opportunities have.</a:t>
            </a:r>
            <a:r>
              <a:rPr lang="fr-FR" sz="2000">
                <a:solidFill>
                  <a:schemeClr val="bg1"/>
                </a:solidFill>
                <a:latin typeface="Andalus"/>
                <a:ea typeface="Andalus"/>
                <a:cs typeface="Andalus"/>
              </a:rPr>
              <a:t> »</a:t>
            </a:r>
          </a:p>
          <a:p>
            <a:endParaRPr lang="fr-FR" sz="2000">
              <a:solidFill>
                <a:schemeClr val="bg1"/>
              </a:solidFill>
              <a:latin typeface="Andalus"/>
              <a:ea typeface="Andalus"/>
              <a:cs typeface="Andalus"/>
            </a:endParaRPr>
          </a:p>
          <a:p>
            <a:r>
              <a:rPr lang="fr-FR" sz="1600">
                <a:solidFill>
                  <a:schemeClr val="bg1"/>
                </a:solidFill>
                <a:latin typeface="Andalus"/>
                <a:ea typeface="Andalus"/>
                <a:cs typeface="Andalus"/>
              </a:rPr>
              <a:t>The Pop-Up City, « The City As A Marriage Market »</a:t>
            </a:r>
          </a:p>
        </p:txBody>
      </p:sp>
      <p:sp>
        <p:nvSpPr>
          <p:cNvPr id="2" name="Rectangle 11"/>
          <p:cNvSpPr/>
          <p:nvPr/>
        </p:nvSpPr>
        <p:spPr>
          <a:xfrm>
            <a:off x="0" y="5429250"/>
            <a:ext cx="9144000" cy="14287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5061" name="TextBox 12"/>
          <p:cNvSpPr txBox="1">
            <a:spLocks noChangeArrowheads="1"/>
          </p:cNvSpPr>
          <p:nvPr/>
        </p:nvSpPr>
        <p:spPr bwMode="auto">
          <a:xfrm>
            <a:off x="0" y="5500688"/>
            <a:ext cx="9144000" cy="1187450"/>
          </a:xfrm>
          <a:prstGeom prst="rect">
            <a:avLst/>
          </a:prstGeom>
          <a:noFill/>
          <a:ln w="9525">
            <a:noFill/>
            <a:miter lim="800000"/>
            <a:headEnd/>
            <a:tailEnd/>
          </a:ln>
        </p:spPr>
        <p:txBody>
          <a:bodyPr>
            <a:spAutoFit/>
          </a:bodyPr>
          <a:lstStyle/>
          <a:p>
            <a:r>
              <a:rPr lang="fr-FR" sz="2400">
                <a:solidFill>
                  <a:schemeClr val="bg1"/>
                </a:solidFill>
                <a:latin typeface="Palatino Linotype" pitchFamily="18" charset="0"/>
              </a:rPr>
              <a:t>II. MASTURBANITÉ</a:t>
            </a:r>
          </a:p>
          <a:p>
            <a:endParaRPr lang="fr-FR" sz="2400">
              <a:solidFill>
                <a:schemeClr val="bg1"/>
              </a:solidFill>
              <a:latin typeface="Palatino Linotype" pitchFamily="18" charset="0"/>
            </a:endParaRPr>
          </a:p>
          <a:p>
            <a:r>
              <a:rPr lang="fr-FR" sz="2400">
                <a:solidFill>
                  <a:schemeClr val="bg1"/>
                </a:solidFill>
                <a:latin typeface="Palatino Linotype" pitchFamily="18" charset="0"/>
              </a:rPr>
              <a:t>2. La ville, bourse du cœur…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5" descr="flirt urbain nicolas nova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2" name="Rectangle 11"/>
          <p:cNvSpPr/>
          <p:nvPr/>
        </p:nvSpPr>
        <p:spPr>
          <a:xfrm>
            <a:off x="0" y="5429250"/>
            <a:ext cx="9144000" cy="14287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7107" name="TextBox 12"/>
          <p:cNvSpPr txBox="1">
            <a:spLocks noChangeArrowheads="1"/>
          </p:cNvSpPr>
          <p:nvPr/>
        </p:nvSpPr>
        <p:spPr bwMode="auto">
          <a:xfrm>
            <a:off x="0" y="5500688"/>
            <a:ext cx="9144000" cy="1187450"/>
          </a:xfrm>
          <a:prstGeom prst="rect">
            <a:avLst/>
          </a:prstGeom>
          <a:noFill/>
          <a:ln w="9525">
            <a:noFill/>
            <a:miter lim="800000"/>
            <a:headEnd/>
            <a:tailEnd/>
          </a:ln>
        </p:spPr>
        <p:txBody>
          <a:bodyPr>
            <a:spAutoFit/>
          </a:bodyPr>
          <a:lstStyle/>
          <a:p>
            <a:r>
              <a:rPr lang="fr-FR" sz="2400">
                <a:solidFill>
                  <a:schemeClr val="bg1"/>
                </a:solidFill>
                <a:latin typeface="Palatino Linotype" pitchFamily="18" charset="0"/>
              </a:rPr>
              <a:t>II. MASTURBANITÉ</a:t>
            </a:r>
          </a:p>
          <a:p>
            <a:endParaRPr lang="fr-FR" sz="2400">
              <a:solidFill>
                <a:schemeClr val="bg1"/>
              </a:solidFill>
              <a:latin typeface="Palatino Linotype" pitchFamily="18" charset="0"/>
            </a:endParaRPr>
          </a:p>
          <a:p>
            <a:r>
              <a:rPr lang="fr-FR" sz="2400">
                <a:solidFill>
                  <a:schemeClr val="bg1"/>
                </a:solidFill>
                <a:latin typeface="Palatino Linotype" pitchFamily="18" charset="0"/>
              </a:rPr>
              <a:t>3. … et bourse du cul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5" descr="grindr"/>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2" name="Rectangle 11"/>
          <p:cNvSpPr/>
          <p:nvPr/>
        </p:nvSpPr>
        <p:spPr>
          <a:xfrm>
            <a:off x="0" y="5429250"/>
            <a:ext cx="9144000" cy="14287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9155" name="TextBox 12"/>
          <p:cNvSpPr txBox="1">
            <a:spLocks noChangeArrowheads="1"/>
          </p:cNvSpPr>
          <p:nvPr/>
        </p:nvSpPr>
        <p:spPr bwMode="auto">
          <a:xfrm>
            <a:off x="0" y="5500688"/>
            <a:ext cx="9144000" cy="1187450"/>
          </a:xfrm>
          <a:prstGeom prst="rect">
            <a:avLst/>
          </a:prstGeom>
          <a:noFill/>
          <a:ln w="9525">
            <a:noFill/>
            <a:miter lim="800000"/>
            <a:headEnd/>
            <a:tailEnd/>
          </a:ln>
        </p:spPr>
        <p:txBody>
          <a:bodyPr>
            <a:spAutoFit/>
          </a:bodyPr>
          <a:lstStyle/>
          <a:p>
            <a:r>
              <a:rPr lang="fr-FR" sz="2400">
                <a:solidFill>
                  <a:schemeClr val="bg1"/>
                </a:solidFill>
                <a:latin typeface="Palatino Linotype" pitchFamily="18" charset="0"/>
              </a:rPr>
              <a:t>II. MASTURBANITÉ</a:t>
            </a:r>
          </a:p>
          <a:p>
            <a:endParaRPr lang="fr-FR" sz="2400">
              <a:solidFill>
                <a:schemeClr val="bg1"/>
              </a:solidFill>
              <a:latin typeface="Palatino Linotype" pitchFamily="18" charset="0"/>
            </a:endParaRPr>
          </a:p>
          <a:p>
            <a:r>
              <a:rPr lang="fr-FR" sz="2400">
                <a:solidFill>
                  <a:schemeClr val="bg1"/>
                </a:solidFill>
                <a:latin typeface="Palatino Linotype" pitchFamily="18" charset="0"/>
              </a:rPr>
              <a:t>4. Baise-en-ville, us et coutumes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429250"/>
            <a:ext cx="9144000" cy="14287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1202" name="TextBox 12"/>
          <p:cNvSpPr txBox="1">
            <a:spLocks noChangeArrowheads="1"/>
          </p:cNvSpPr>
          <p:nvPr/>
        </p:nvSpPr>
        <p:spPr bwMode="auto">
          <a:xfrm>
            <a:off x="0" y="5500688"/>
            <a:ext cx="9144000" cy="1187450"/>
          </a:xfrm>
          <a:prstGeom prst="rect">
            <a:avLst/>
          </a:prstGeom>
          <a:noFill/>
          <a:ln w="9525">
            <a:noFill/>
            <a:miter lim="800000"/>
            <a:headEnd/>
            <a:tailEnd/>
          </a:ln>
        </p:spPr>
        <p:txBody>
          <a:bodyPr>
            <a:spAutoFit/>
          </a:bodyPr>
          <a:lstStyle/>
          <a:p>
            <a:r>
              <a:rPr lang="fr-FR" sz="2400">
                <a:solidFill>
                  <a:schemeClr val="bg1"/>
                </a:solidFill>
                <a:latin typeface="Palatino Linotype" pitchFamily="18" charset="0"/>
              </a:rPr>
              <a:t>II. MASTURBANITÉ</a:t>
            </a:r>
          </a:p>
          <a:p>
            <a:endParaRPr lang="fr-FR" sz="2400">
              <a:solidFill>
                <a:schemeClr val="bg1"/>
              </a:solidFill>
              <a:latin typeface="Palatino Linotype" pitchFamily="18" charset="0"/>
            </a:endParaRPr>
          </a:p>
          <a:p>
            <a:r>
              <a:rPr lang="fr-FR" sz="2400">
                <a:solidFill>
                  <a:schemeClr val="bg1"/>
                </a:solidFill>
                <a:latin typeface="Palatino Linotype" pitchFamily="18" charset="0"/>
              </a:rPr>
              <a:t>5. Masturbanisez la ville !</a:t>
            </a:r>
          </a:p>
        </p:txBody>
      </p:sp>
      <p:pic>
        <p:nvPicPr>
          <p:cNvPr id="51203" name="Picture 6" descr="i just made love 2"/>
          <p:cNvPicPr>
            <a:picLocks noChangeAspect="1" noChangeArrowheads="1"/>
          </p:cNvPicPr>
          <p:nvPr/>
        </p:nvPicPr>
        <p:blipFill>
          <a:blip r:embed="rId3"/>
          <a:srcRect t="6721" r="1563" b="7884"/>
          <a:stretch>
            <a:fillRect/>
          </a:stretch>
        </p:blipFill>
        <p:spPr bwMode="auto">
          <a:xfrm>
            <a:off x="0" y="0"/>
            <a:ext cx="9144000" cy="544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5" descr="nnbko"/>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2" name="Rectangle 11"/>
          <p:cNvSpPr/>
          <p:nvPr/>
        </p:nvSpPr>
        <p:spPr>
          <a:xfrm>
            <a:off x="0" y="5429250"/>
            <a:ext cx="9144000" cy="14287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387" name="TextBox 12"/>
          <p:cNvSpPr txBox="1">
            <a:spLocks noChangeArrowheads="1"/>
          </p:cNvSpPr>
          <p:nvPr/>
        </p:nvSpPr>
        <p:spPr bwMode="auto">
          <a:xfrm>
            <a:off x="0" y="5500688"/>
            <a:ext cx="9144000" cy="1187450"/>
          </a:xfrm>
          <a:prstGeom prst="rect">
            <a:avLst/>
          </a:prstGeom>
          <a:noFill/>
          <a:ln w="9525">
            <a:noFill/>
            <a:miter lim="800000"/>
            <a:headEnd/>
            <a:tailEnd/>
          </a:ln>
        </p:spPr>
        <p:txBody>
          <a:bodyPr>
            <a:spAutoFit/>
          </a:bodyPr>
          <a:lstStyle/>
          <a:p>
            <a:r>
              <a:rPr lang="fr-FR" sz="2400">
                <a:solidFill>
                  <a:schemeClr val="bg1"/>
                </a:solidFill>
                <a:latin typeface="Palatino Linotype" pitchFamily="18" charset="0"/>
              </a:rPr>
              <a:t>INTRO</a:t>
            </a:r>
          </a:p>
          <a:p>
            <a:endParaRPr lang="fr-FR" sz="2400">
              <a:solidFill>
                <a:schemeClr val="bg1"/>
              </a:solidFill>
              <a:latin typeface="Palatino Linotype" pitchFamily="18" charset="0"/>
            </a:endParaRPr>
          </a:p>
          <a:p>
            <a:r>
              <a:rPr lang="fr-FR" sz="2400">
                <a:solidFill>
                  <a:schemeClr val="bg1"/>
                </a:solidFill>
                <a:latin typeface="Palatino Linotype" pitchFamily="18" charset="0"/>
              </a:rPr>
              <a:t>1. La revanche des lieux</a:t>
            </a:r>
            <a:endParaRPr lang="fr-FR">
              <a:solidFill>
                <a:schemeClr val="bg1"/>
              </a:solidFill>
              <a:latin typeface="Palatino Linotype" pitchFamily="18" charset="0"/>
            </a:endParaRPr>
          </a:p>
        </p:txBody>
      </p:sp>
      <p:sp>
        <p:nvSpPr>
          <p:cNvPr id="2" name="Rectangle 11"/>
          <p:cNvSpPr/>
          <p:nvPr/>
        </p:nvSpPr>
        <p:spPr>
          <a:xfrm>
            <a:off x="4572000" y="0"/>
            <a:ext cx="4572000" cy="543083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389" name="TextBox 16"/>
          <p:cNvSpPr txBox="1">
            <a:spLocks noChangeArrowheads="1"/>
          </p:cNvSpPr>
          <p:nvPr/>
        </p:nvSpPr>
        <p:spPr bwMode="auto">
          <a:xfrm>
            <a:off x="4824413" y="188913"/>
            <a:ext cx="4068762" cy="4848225"/>
          </a:xfrm>
          <a:prstGeom prst="rect">
            <a:avLst/>
          </a:prstGeom>
          <a:noFill/>
          <a:ln w="9525">
            <a:noFill/>
            <a:miter lim="800000"/>
            <a:headEnd/>
            <a:tailEnd/>
          </a:ln>
        </p:spPr>
        <p:txBody>
          <a:bodyPr>
            <a:spAutoFit/>
          </a:bodyPr>
          <a:lstStyle/>
          <a:p>
            <a:pPr algn="just"/>
            <a:r>
              <a:rPr lang="fr-FR" sz="2000">
                <a:solidFill>
                  <a:schemeClr val="bg1"/>
                </a:solidFill>
                <a:latin typeface="Andalus"/>
                <a:ea typeface="Andalus"/>
                <a:cs typeface="Andalus"/>
              </a:rPr>
              <a:t>« En explorant, en répertoriant tous les endroits existants, en les «inventant» (au sens où l’on «invente» un trésor, où on le découvre), ces explorateurs urbains «dé-couvrent», «dé-mystifient», «dé-masquent» et révèlent des lieux, parfois cachés, aux yeux de tous. Ils font passer des pans entiers de la ville de Nature à Culture. Il y a quelque chose d’encyclopédique dans Foursquare et consorts. »</a:t>
            </a:r>
          </a:p>
          <a:p>
            <a:pPr algn="just"/>
            <a:endParaRPr lang="fr-FR" sz="2000">
              <a:solidFill>
                <a:schemeClr val="bg1"/>
              </a:solidFill>
              <a:latin typeface="Andalus"/>
              <a:ea typeface="Andalus"/>
              <a:cs typeface="Andalus"/>
            </a:endParaRPr>
          </a:p>
          <a:p>
            <a:pPr algn="just"/>
            <a:r>
              <a:rPr lang="fr-FR" sz="1600">
                <a:solidFill>
                  <a:schemeClr val="bg1"/>
                </a:solidFill>
                <a:latin typeface="Andalus"/>
                <a:ea typeface="Andalus"/>
                <a:cs typeface="Andalus"/>
              </a:rPr>
              <a:t>Thomas Jamet, Influencia – Ricochets, « La revanche du réel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C:\Users\Philippe GARGOV\Downloads\BANQUE D'IMAGES\Ville ludique\semer le bonheur - Marie-Ève Tourigny - Laurie Larue - Éléonore Josset - Sophie De Henau..JPG"/>
          <p:cNvPicPr>
            <a:picLocks noChangeAspect="1" noChangeArrowheads="1"/>
          </p:cNvPicPr>
          <p:nvPr/>
        </p:nvPicPr>
        <p:blipFill>
          <a:blip r:embed="rId2"/>
          <a:srcRect l="11111"/>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0" y="6500813"/>
            <a:ext cx="9144000" cy="35718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3251" name="TextBox 6"/>
          <p:cNvSpPr txBox="1">
            <a:spLocks noChangeArrowheads="1"/>
          </p:cNvSpPr>
          <p:nvPr/>
        </p:nvSpPr>
        <p:spPr bwMode="auto">
          <a:xfrm>
            <a:off x="0" y="6500813"/>
            <a:ext cx="9144000" cy="338137"/>
          </a:xfrm>
          <a:prstGeom prst="rect">
            <a:avLst/>
          </a:prstGeom>
          <a:noFill/>
          <a:ln w="9525">
            <a:noFill/>
            <a:miter lim="800000"/>
            <a:headEnd/>
            <a:tailEnd/>
          </a:ln>
        </p:spPr>
        <p:txBody>
          <a:bodyPr>
            <a:spAutoFit/>
          </a:bodyPr>
          <a:lstStyle/>
          <a:p>
            <a:r>
              <a:rPr lang="fr-FR" sz="1600">
                <a:solidFill>
                  <a:schemeClr val="bg1"/>
                </a:solidFill>
                <a:latin typeface="Palatino Linotype" pitchFamily="18" charset="0"/>
              </a:rPr>
              <a:t>Projet « Semer le bonheur » , projet étudiant par M.-È. Tourigny, L. Larue, É. Josset, S. De Henau</a:t>
            </a:r>
          </a:p>
        </p:txBody>
      </p:sp>
      <p:sp>
        <p:nvSpPr>
          <p:cNvPr id="10" name="Rectangle 9"/>
          <p:cNvSpPr/>
          <p:nvPr/>
        </p:nvSpPr>
        <p:spPr>
          <a:xfrm>
            <a:off x="0" y="0"/>
            <a:ext cx="9144000" cy="64293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3253" name="TextBox 10"/>
          <p:cNvSpPr txBox="1">
            <a:spLocks noChangeArrowheads="1"/>
          </p:cNvSpPr>
          <p:nvPr/>
        </p:nvSpPr>
        <p:spPr bwMode="auto">
          <a:xfrm>
            <a:off x="0" y="71438"/>
            <a:ext cx="9144000" cy="461962"/>
          </a:xfrm>
          <a:prstGeom prst="rect">
            <a:avLst/>
          </a:prstGeom>
          <a:noFill/>
          <a:ln w="9525">
            <a:noFill/>
            <a:miter lim="800000"/>
            <a:headEnd/>
            <a:tailEnd/>
          </a:ln>
        </p:spPr>
        <p:txBody>
          <a:bodyPr>
            <a:spAutoFit/>
          </a:bodyPr>
          <a:lstStyle/>
          <a:p>
            <a:pPr algn="ctr"/>
            <a:r>
              <a:rPr lang="fr-FR" sz="2400">
                <a:solidFill>
                  <a:schemeClr val="bg1"/>
                </a:solidFill>
                <a:latin typeface="Palatino Linotype" pitchFamily="18" charset="0"/>
              </a:rPr>
              <a:t>www.pop-up-urbain.com/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5" descr="3173905736_f69905610c_z"/>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2" name="Rectangle 11"/>
          <p:cNvSpPr/>
          <p:nvPr/>
        </p:nvSpPr>
        <p:spPr>
          <a:xfrm>
            <a:off x="0" y="5429250"/>
            <a:ext cx="9144000" cy="14287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435" name="TextBox 12"/>
          <p:cNvSpPr txBox="1">
            <a:spLocks noChangeArrowheads="1"/>
          </p:cNvSpPr>
          <p:nvPr/>
        </p:nvSpPr>
        <p:spPr bwMode="auto">
          <a:xfrm>
            <a:off x="0" y="5500688"/>
            <a:ext cx="9144000" cy="1187450"/>
          </a:xfrm>
          <a:prstGeom prst="rect">
            <a:avLst/>
          </a:prstGeom>
          <a:noFill/>
          <a:ln w="9525">
            <a:noFill/>
            <a:miter lim="800000"/>
            <a:headEnd/>
            <a:tailEnd/>
          </a:ln>
        </p:spPr>
        <p:txBody>
          <a:bodyPr>
            <a:spAutoFit/>
          </a:bodyPr>
          <a:lstStyle/>
          <a:p>
            <a:r>
              <a:rPr lang="fr-FR" sz="2400">
                <a:solidFill>
                  <a:schemeClr val="bg1"/>
                </a:solidFill>
                <a:latin typeface="Palatino Linotype" pitchFamily="18" charset="0"/>
              </a:rPr>
              <a:t>INTRO</a:t>
            </a:r>
          </a:p>
          <a:p>
            <a:endParaRPr lang="fr-FR" sz="2400">
              <a:solidFill>
                <a:schemeClr val="bg1"/>
              </a:solidFill>
              <a:latin typeface="Palatino Linotype" pitchFamily="18" charset="0"/>
            </a:endParaRPr>
          </a:p>
          <a:p>
            <a:r>
              <a:rPr lang="fr-FR" sz="2400">
                <a:solidFill>
                  <a:schemeClr val="bg1"/>
                </a:solidFill>
                <a:latin typeface="Palatino Linotype" pitchFamily="18" charset="0"/>
              </a:rPr>
              <a:t>2. De la trace à la marque</a:t>
            </a:r>
            <a:endParaRPr lang="fr-FR">
              <a:solidFill>
                <a:schemeClr val="bg1"/>
              </a:solidFill>
              <a:latin typeface="Palatino Linotype"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5" descr="adam-greenfield-via-nicolas-nova"/>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2" name="Rectangle 11"/>
          <p:cNvSpPr/>
          <p:nvPr/>
        </p:nvSpPr>
        <p:spPr>
          <a:xfrm>
            <a:off x="0" y="5429250"/>
            <a:ext cx="9144000" cy="14287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0483" name="TextBox 12"/>
          <p:cNvSpPr txBox="1">
            <a:spLocks noChangeArrowheads="1"/>
          </p:cNvSpPr>
          <p:nvPr/>
        </p:nvSpPr>
        <p:spPr bwMode="auto">
          <a:xfrm>
            <a:off x="0" y="5500688"/>
            <a:ext cx="9144000" cy="1187450"/>
          </a:xfrm>
          <a:prstGeom prst="rect">
            <a:avLst/>
          </a:prstGeom>
          <a:noFill/>
          <a:ln w="9525">
            <a:noFill/>
            <a:miter lim="800000"/>
            <a:headEnd/>
            <a:tailEnd/>
          </a:ln>
        </p:spPr>
        <p:txBody>
          <a:bodyPr>
            <a:spAutoFit/>
          </a:bodyPr>
          <a:lstStyle/>
          <a:p>
            <a:r>
              <a:rPr lang="fr-FR" sz="2400">
                <a:solidFill>
                  <a:schemeClr val="bg1"/>
                </a:solidFill>
                <a:latin typeface="Palatino Linotype" pitchFamily="18" charset="0"/>
              </a:rPr>
              <a:t>INTRO</a:t>
            </a:r>
          </a:p>
          <a:p>
            <a:endParaRPr lang="fr-FR" sz="2400">
              <a:solidFill>
                <a:schemeClr val="bg1"/>
              </a:solidFill>
              <a:latin typeface="Palatino Linotype" pitchFamily="18" charset="0"/>
            </a:endParaRPr>
          </a:p>
          <a:p>
            <a:r>
              <a:rPr lang="fr-FR" sz="2400">
                <a:solidFill>
                  <a:schemeClr val="bg1"/>
                </a:solidFill>
                <a:latin typeface="Palatino Linotype" pitchFamily="18" charset="0"/>
              </a:rPr>
              <a:t>3. La ville bavarde</a:t>
            </a:r>
            <a:endParaRPr lang="fr-FR">
              <a:solidFill>
                <a:schemeClr val="bg1"/>
              </a:solidFill>
              <a:latin typeface="Palatino Linotype"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5" descr="iwasher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2" name="Rectangle 11"/>
          <p:cNvSpPr/>
          <p:nvPr/>
        </p:nvSpPr>
        <p:spPr>
          <a:xfrm>
            <a:off x="0" y="5429250"/>
            <a:ext cx="9144000" cy="14287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2531" name="TextBox 12"/>
          <p:cNvSpPr txBox="1">
            <a:spLocks noChangeArrowheads="1"/>
          </p:cNvSpPr>
          <p:nvPr/>
        </p:nvSpPr>
        <p:spPr bwMode="auto">
          <a:xfrm>
            <a:off x="0" y="5500688"/>
            <a:ext cx="9144000" cy="1187450"/>
          </a:xfrm>
          <a:prstGeom prst="rect">
            <a:avLst/>
          </a:prstGeom>
          <a:noFill/>
          <a:ln w="9525">
            <a:noFill/>
            <a:miter lim="800000"/>
            <a:headEnd/>
            <a:tailEnd/>
          </a:ln>
        </p:spPr>
        <p:txBody>
          <a:bodyPr>
            <a:spAutoFit/>
          </a:bodyPr>
          <a:lstStyle/>
          <a:p>
            <a:r>
              <a:rPr lang="fr-FR" sz="2400">
                <a:solidFill>
                  <a:schemeClr val="bg1"/>
                </a:solidFill>
                <a:latin typeface="Palatino Linotype" pitchFamily="18" charset="0"/>
              </a:rPr>
              <a:t>INTRO</a:t>
            </a:r>
          </a:p>
          <a:p>
            <a:endParaRPr lang="fr-FR" sz="2400">
              <a:solidFill>
                <a:schemeClr val="bg1"/>
              </a:solidFill>
              <a:latin typeface="Palatino Linotype" pitchFamily="18" charset="0"/>
            </a:endParaRPr>
          </a:p>
          <a:p>
            <a:r>
              <a:rPr lang="fr-FR" sz="2400">
                <a:solidFill>
                  <a:schemeClr val="bg1"/>
                </a:solidFill>
                <a:latin typeface="Palatino Linotype" pitchFamily="18" charset="0"/>
              </a:rPr>
              <a:t>4. Folksotopies : la mémoire des lieux</a:t>
            </a:r>
            <a:endParaRPr lang="fr-FR">
              <a:solidFill>
                <a:schemeClr val="bg1"/>
              </a:solidFill>
              <a:latin typeface="Palatino Linotyp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6" descr="BULB (2)-w489-72dpi"/>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2" name="Rectangle 11"/>
          <p:cNvSpPr/>
          <p:nvPr/>
        </p:nvSpPr>
        <p:spPr>
          <a:xfrm>
            <a:off x="0" y="5429250"/>
            <a:ext cx="9144000" cy="14287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4579" name="TextBox 12"/>
          <p:cNvSpPr txBox="1">
            <a:spLocks noChangeArrowheads="1"/>
          </p:cNvSpPr>
          <p:nvPr/>
        </p:nvSpPr>
        <p:spPr bwMode="auto">
          <a:xfrm>
            <a:off x="0" y="5500688"/>
            <a:ext cx="9144000" cy="1187450"/>
          </a:xfrm>
          <a:prstGeom prst="rect">
            <a:avLst/>
          </a:prstGeom>
          <a:noFill/>
          <a:ln w="9525">
            <a:noFill/>
            <a:miter lim="800000"/>
            <a:headEnd/>
            <a:tailEnd/>
          </a:ln>
        </p:spPr>
        <p:txBody>
          <a:bodyPr>
            <a:spAutoFit/>
          </a:bodyPr>
          <a:lstStyle/>
          <a:p>
            <a:r>
              <a:rPr lang="fr-FR" sz="2400">
                <a:solidFill>
                  <a:schemeClr val="bg1"/>
                </a:solidFill>
                <a:latin typeface="Palatino Linotype" pitchFamily="18" charset="0"/>
              </a:rPr>
              <a:t>INTRO</a:t>
            </a:r>
          </a:p>
          <a:p>
            <a:endParaRPr lang="fr-FR" sz="2400">
              <a:solidFill>
                <a:schemeClr val="bg1"/>
              </a:solidFill>
              <a:latin typeface="Palatino Linotype" pitchFamily="18" charset="0"/>
            </a:endParaRPr>
          </a:p>
          <a:p>
            <a:r>
              <a:rPr lang="fr-FR" sz="2400">
                <a:solidFill>
                  <a:schemeClr val="bg1"/>
                </a:solidFill>
                <a:latin typeface="Palatino Linotype" pitchFamily="18" charset="0"/>
              </a:rPr>
              <a:t>5. Un mobilier pour raconter la ville ?</a:t>
            </a:r>
            <a:endParaRPr lang="fr-FR">
              <a:solidFill>
                <a:schemeClr val="bg1"/>
              </a:solidFill>
              <a:latin typeface="Palatino Linotype"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7" descr="bscap0366"/>
          <p:cNvPicPr>
            <a:picLocks noChangeAspect="1" noChangeArrowheads="1"/>
          </p:cNvPicPr>
          <p:nvPr/>
        </p:nvPicPr>
        <p:blipFill>
          <a:blip r:embed="rId3"/>
          <a:srcRect/>
          <a:stretch>
            <a:fillRect/>
          </a:stretch>
        </p:blipFill>
        <p:spPr bwMode="auto">
          <a:xfrm>
            <a:off x="0" y="1052513"/>
            <a:ext cx="9144000" cy="5327650"/>
          </a:xfrm>
          <a:prstGeom prst="rect">
            <a:avLst/>
          </a:prstGeom>
          <a:noFill/>
          <a:ln w="9525">
            <a:noFill/>
            <a:miter lim="800000"/>
            <a:headEnd/>
            <a:tailEnd/>
          </a:ln>
        </p:spPr>
      </p:pic>
      <p:sp>
        <p:nvSpPr>
          <p:cNvPr id="7" name="Rectangle 6"/>
          <p:cNvSpPr/>
          <p:nvPr/>
        </p:nvSpPr>
        <p:spPr>
          <a:xfrm>
            <a:off x="0" y="0"/>
            <a:ext cx="9144000" cy="192881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6627" name="TextBox 7"/>
          <p:cNvSpPr txBox="1">
            <a:spLocks noChangeArrowheads="1"/>
          </p:cNvSpPr>
          <p:nvPr/>
        </p:nvSpPr>
        <p:spPr bwMode="auto">
          <a:xfrm>
            <a:off x="0" y="71438"/>
            <a:ext cx="9144000" cy="1830387"/>
          </a:xfrm>
          <a:prstGeom prst="rect">
            <a:avLst/>
          </a:prstGeom>
          <a:noFill/>
          <a:ln w="9525">
            <a:noFill/>
            <a:miter lim="800000"/>
            <a:headEnd/>
            <a:tailEnd/>
          </a:ln>
        </p:spPr>
        <p:txBody>
          <a:bodyPr>
            <a:spAutoFit/>
          </a:bodyPr>
          <a:lstStyle/>
          <a:p>
            <a:r>
              <a:rPr lang="fr-FR" sz="2800">
                <a:solidFill>
                  <a:schemeClr val="bg1"/>
                </a:solidFill>
                <a:latin typeface="Palatino Linotype" pitchFamily="18" charset="0"/>
                <a:ea typeface="Andalus"/>
                <a:cs typeface="Andalus"/>
              </a:rPr>
              <a:t>Workshop : les imaginaires de la ville hybride,</a:t>
            </a:r>
          </a:p>
          <a:p>
            <a:r>
              <a:rPr lang="fr-FR" sz="2800">
                <a:solidFill>
                  <a:schemeClr val="bg1"/>
                </a:solidFill>
                <a:latin typeface="Palatino Linotype" pitchFamily="18" charset="0"/>
                <a:ea typeface="Andalus"/>
                <a:cs typeface="Andalus"/>
              </a:rPr>
              <a:t>entre masturbanité &amp; thanatopraxie</a:t>
            </a:r>
          </a:p>
          <a:p>
            <a:pPr algn="r"/>
            <a:endParaRPr lang="fr-FR" sz="2000">
              <a:solidFill>
                <a:schemeClr val="bg1"/>
              </a:solidFill>
              <a:latin typeface="Palatino Linotype" pitchFamily="18" charset="0"/>
              <a:ea typeface="Andalus"/>
              <a:cs typeface="Andalus"/>
            </a:endParaRPr>
          </a:p>
          <a:p>
            <a:pPr algn="r"/>
            <a:r>
              <a:rPr lang="fr-FR" sz="2000">
                <a:solidFill>
                  <a:schemeClr val="bg1"/>
                </a:solidFill>
                <a:latin typeface="Palatino Linotype" pitchFamily="18" charset="0"/>
                <a:ea typeface="Andalus"/>
                <a:cs typeface="Andalus"/>
              </a:rPr>
              <a:t>Etudes de cas.</a:t>
            </a:r>
          </a:p>
          <a:p>
            <a:endParaRPr lang="fr-FR" i="1">
              <a:solidFill>
                <a:schemeClr val="bg1"/>
              </a:solidFill>
              <a:latin typeface="Andalus"/>
              <a:ea typeface="Andalus"/>
              <a:cs typeface="Andalus"/>
            </a:endParaRPr>
          </a:p>
        </p:txBody>
      </p:sp>
      <p:sp>
        <p:nvSpPr>
          <p:cNvPr id="13" name="Rectangle 12"/>
          <p:cNvSpPr/>
          <p:nvPr/>
        </p:nvSpPr>
        <p:spPr>
          <a:xfrm>
            <a:off x="0" y="5429250"/>
            <a:ext cx="9144000" cy="14287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fr-FR">
              <a:solidFill>
                <a:schemeClr val="bg1"/>
              </a:solidFill>
              <a:latin typeface="Palatino Linotype" pitchFamily="18" charset="0"/>
              <a:ea typeface="Andalus"/>
              <a:cs typeface="Andalus"/>
            </a:endParaRPr>
          </a:p>
        </p:txBody>
      </p:sp>
      <p:sp>
        <p:nvSpPr>
          <p:cNvPr id="26629" name="TextBox 16"/>
          <p:cNvSpPr txBox="1">
            <a:spLocks noChangeArrowheads="1"/>
          </p:cNvSpPr>
          <p:nvPr/>
        </p:nvSpPr>
        <p:spPr bwMode="auto">
          <a:xfrm>
            <a:off x="0" y="5516563"/>
            <a:ext cx="9144000" cy="1282700"/>
          </a:xfrm>
          <a:prstGeom prst="rect">
            <a:avLst/>
          </a:prstGeom>
          <a:noFill/>
          <a:ln w="9525">
            <a:noFill/>
            <a:miter lim="800000"/>
            <a:headEnd/>
            <a:tailEnd/>
          </a:ln>
        </p:spPr>
        <p:txBody>
          <a:bodyPr>
            <a:spAutoFit/>
          </a:bodyPr>
          <a:lstStyle/>
          <a:p>
            <a:pPr algn="just"/>
            <a:r>
              <a:rPr lang="fr-FR" sz="1600">
                <a:solidFill>
                  <a:schemeClr val="bg1"/>
                </a:solidFill>
                <a:latin typeface="Andalus"/>
                <a:ea typeface="Andalus"/>
                <a:cs typeface="Andalus"/>
              </a:rPr>
              <a:t>« Et de concrétiser le réel commenté, réinventé à la sauce de chacun :  une autre manière de le consommer, certes, mais aussi de le jouer et le transformer de manière poétique ou polémique. C’est aussi la porte ouverte à toutes sortes de hacking, </a:t>
            </a:r>
            <a:r>
              <a:rPr lang="fr-FR" sz="1600" b="1">
                <a:solidFill>
                  <a:schemeClr val="bg1"/>
                </a:solidFill>
                <a:latin typeface="Andalus"/>
                <a:ea typeface="Andalus"/>
                <a:cs typeface="Andalus"/>
              </a:rPr>
              <a:t>pour le meilleur et pour le pire</a:t>
            </a:r>
            <a:r>
              <a:rPr lang="fr-FR" sz="1600">
                <a:solidFill>
                  <a:schemeClr val="bg1"/>
                </a:solidFill>
                <a:latin typeface="Andalus"/>
                <a:ea typeface="Andalus"/>
                <a:cs typeface="Andalus"/>
              </a:rPr>
              <a:t>. »</a:t>
            </a:r>
          </a:p>
          <a:p>
            <a:pPr algn="just"/>
            <a:endParaRPr lang="fr-FR" sz="1600">
              <a:solidFill>
                <a:schemeClr val="bg1"/>
              </a:solidFill>
              <a:latin typeface="Andalus"/>
              <a:ea typeface="Andalus"/>
              <a:cs typeface="Andalus"/>
            </a:endParaRPr>
          </a:p>
          <a:p>
            <a:pPr algn="just"/>
            <a:r>
              <a:rPr lang="fr-FR" sz="1400">
                <a:solidFill>
                  <a:schemeClr val="bg1"/>
                </a:solidFill>
                <a:latin typeface="Andalus"/>
                <a:ea typeface="Andalus"/>
                <a:cs typeface="Andalus"/>
              </a:rPr>
              <a:t>Strat’Market Place, « TagWhat annonce l'hyperlocal comme media stratégique ?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7" descr="momie lénin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2" name="Rectangle 11"/>
          <p:cNvSpPr/>
          <p:nvPr/>
        </p:nvSpPr>
        <p:spPr>
          <a:xfrm>
            <a:off x="0" y="5429250"/>
            <a:ext cx="9144000" cy="14287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8675" name="TextBox 12"/>
          <p:cNvSpPr txBox="1">
            <a:spLocks noChangeArrowheads="1"/>
          </p:cNvSpPr>
          <p:nvPr/>
        </p:nvSpPr>
        <p:spPr bwMode="auto">
          <a:xfrm>
            <a:off x="0" y="5500688"/>
            <a:ext cx="9144000" cy="1187450"/>
          </a:xfrm>
          <a:prstGeom prst="rect">
            <a:avLst/>
          </a:prstGeom>
          <a:noFill/>
          <a:ln w="9525">
            <a:noFill/>
            <a:miter lim="800000"/>
            <a:headEnd/>
            <a:tailEnd/>
          </a:ln>
        </p:spPr>
        <p:txBody>
          <a:bodyPr>
            <a:spAutoFit/>
          </a:bodyPr>
          <a:lstStyle/>
          <a:p>
            <a:r>
              <a:rPr lang="fr-FR" sz="2400">
                <a:solidFill>
                  <a:schemeClr val="bg1"/>
                </a:solidFill>
                <a:latin typeface="Palatino Linotype" pitchFamily="18" charset="0"/>
              </a:rPr>
              <a:t>I. TANATHOPAXIE URBAINE</a:t>
            </a:r>
          </a:p>
          <a:p>
            <a:endParaRPr lang="fr-FR" sz="2400">
              <a:solidFill>
                <a:schemeClr val="bg1"/>
              </a:solidFill>
              <a:latin typeface="Palatino Linotype" pitchFamily="18" charset="0"/>
            </a:endParaRPr>
          </a:p>
          <a:p>
            <a:pPr>
              <a:buFontTx/>
              <a:buAutoNum type="arabicPeriod"/>
            </a:pPr>
            <a:r>
              <a:rPr lang="fr-FR" sz="2400">
                <a:solidFill>
                  <a:schemeClr val="bg1"/>
                </a:solidFill>
                <a:latin typeface="Palatino Linotype" pitchFamily="18" charset="0"/>
              </a:rPr>
              <a:t> Définitions</a:t>
            </a:r>
            <a:endParaRPr lang="fr-FR">
              <a:solidFill>
                <a:schemeClr val="bg1"/>
              </a:solidFill>
              <a:latin typeface="Palatino Linotype" pitchFamily="18" charset="0"/>
            </a:endParaRPr>
          </a:p>
        </p:txBody>
      </p:sp>
      <p:sp>
        <p:nvSpPr>
          <p:cNvPr id="28676" name="TextBox 16"/>
          <p:cNvSpPr txBox="1">
            <a:spLocks noChangeArrowheads="1"/>
          </p:cNvSpPr>
          <p:nvPr/>
        </p:nvSpPr>
        <p:spPr bwMode="auto">
          <a:xfrm>
            <a:off x="179388" y="260350"/>
            <a:ext cx="8713787" cy="2165350"/>
          </a:xfrm>
          <a:prstGeom prst="rect">
            <a:avLst/>
          </a:prstGeom>
          <a:noFill/>
          <a:ln w="9525">
            <a:noFill/>
            <a:miter lim="800000"/>
            <a:headEnd/>
            <a:tailEnd/>
          </a:ln>
        </p:spPr>
        <p:txBody>
          <a:bodyPr>
            <a:spAutoFit/>
          </a:bodyPr>
          <a:lstStyle/>
          <a:p>
            <a:r>
              <a:rPr lang="fr-FR" sz="2000">
                <a:solidFill>
                  <a:schemeClr val="bg1"/>
                </a:solidFill>
                <a:latin typeface="Andalus"/>
                <a:ea typeface="Andalus"/>
                <a:cs typeface="Andalus"/>
              </a:rPr>
              <a:t>« La thanatopraxie désigne l'art, la science ou les techniques permettant de préserver des corps de défunts de la décomposition naturelle, de les présenter avec l'apparence de la vie pour les funérailles et d'assurer la destruction d'un maximum d'infections et micro-organismes pathologiques. »</a:t>
            </a:r>
          </a:p>
          <a:p>
            <a:endParaRPr lang="fr-FR" sz="2000">
              <a:solidFill>
                <a:schemeClr val="bg1"/>
              </a:solidFill>
              <a:latin typeface="Andalus"/>
              <a:ea typeface="Andalus"/>
              <a:cs typeface="Andalus"/>
            </a:endParaRPr>
          </a:p>
          <a:p>
            <a:r>
              <a:rPr lang="fr-FR" sz="1600">
                <a:solidFill>
                  <a:schemeClr val="bg1"/>
                </a:solidFill>
                <a:latin typeface="Andalus"/>
                <a:ea typeface="Andalus"/>
                <a:cs typeface="Andalus"/>
              </a:rPr>
              <a:t>Wikipedia, « Thanatopraxie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6" descr="bulgarie 4"/>
          <p:cNvPicPr>
            <a:picLocks noChangeAspect="1" noChangeArrowheads="1"/>
          </p:cNvPicPr>
          <p:nvPr/>
        </p:nvPicPr>
        <p:blipFill>
          <a:blip r:embed="rId3"/>
          <a:srcRect/>
          <a:stretch>
            <a:fillRect/>
          </a:stretch>
        </p:blipFill>
        <p:spPr bwMode="auto">
          <a:xfrm>
            <a:off x="0" y="0"/>
            <a:ext cx="9144000" cy="6856413"/>
          </a:xfrm>
          <a:prstGeom prst="rect">
            <a:avLst/>
          </a:prstGeom>
          <a:noFill/>
          <a:ln w="9525">
            <a:noFill/>
            <a:miter lim="800000"/>
            <a:headEnd/>
            <a:tailEnd/>
          </a:ln>
        </p:spPr>
      </p:pic>
      <p:sp>
        <p:nvSpPr>
          <p:cNvPr id="12" name="Rectangle 11"/>
          <p:cNvSpPr/>
          <p:nvPr/>
        </p:nvSpPr>
        <p:spPr>
          <a:xfrm>
            <a:off x="0" y="5429250"/>
            <a:ext cx="9144000" cy="14287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0723" name="TextBox 12"/>
          <p:cNvSpPr txBox="1">
            <a:spLocks noChangeArrowheads="1"/>
          </p:cNvSpPr>
          <p:nvPr/>
        </p:nvSpPr>
        <p:spPr bwMode="auto">
          <a:xfrm>
            <a:off x="0" y="5500688"/>
            <a:ext cx="9144000" cy="1187450"/>
          </a:xfrm>
          <a:prstGeom prst="rect">
            <a:avLst/>
          </a:prstGeom>
          <a:noFill/>
          <a:ln w="9525">
            <a:noFill/>
            <a:miter lim="800000"/>
            <a:headEnd/>
            <a:tailEnd/>
          </a:ln>
        </p:spPr>
        <p:txBody>
          <a:bodyPr>
            <a:spAutoFit/>
          </a:bodyPr>
          <a:lstStyle/>
          <a:p>
            <a:r>
              <a:rPr lang="fr-FR" sz="2400">
                <a:solidFill>
                  <a:schemeClr val="bg1"/>
                </a:solidFill>
                <a:latin typeface="Palatino Linotype" pitchFamily="18" charset="0"/>
              </a:rPr>
              <a:t>I. TANATHOPAXIE URBAINE</a:t>
            </a:r>
          </a:p>
          <a:p>
            <a:endParaRPr lang="fr-FR" sz="2400">
              <a:solidFill>
                <a:schemeClr val="bg1"/>
              </a:solidFill>
              <a:latin typeface="Palatino Linotype" pitchFamily="18" charset="0"/>
            </a:endParaRPr>
          </a:p>
          <a:p>
            <a:r>
              <a:rPr lang="fr-FR" sz="2400">
                <a:solidFill>
                  <a:schemeClr val="bg1"/>
                </a:solidFill>
                <a:latin typeface="Palatino Linotype" pitchFamily="18" charset="0"/>
              </a:rPr>
              <a:t>2. Bulgarie : « je vois des gens qui sont morts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1417</TotalTime>
  <Words>1057</Words>
  <Application>Microsoft Office PowerPoint</Application>
  <PresentationFormat>On-screen Show (4:3)</PresentationFormat>
  <Paragraphs>163</Paragraphs>
  <Slides>20</Slides>
  <Notes>19</Notes>
  <HiddenSlides>0</HiddenSlides>
  <MMClips>0</MMClips>
  <ScaleCrop>false</ScaleCrop>
  <HeadingPairs>
    <vt:vector size="6" baseType="variant">
      <vt:variant>
        <vt:lpstr>Polices utilisées</vt:lpstr>
      </vt:variant>
      <vt:variant>
        <vt:i4>4</vt:i4>
      </vt:variant>
      <vt:variant>
        <vt:lpstr>Modèle de conception</vt:lpstr>
      </vt:variant>
      <vt:variant>
        <vt:i4>1</vt:i4>
      </vt:variant>
      <vt:variant>
        <vt:lpstr>Titres des diapositives</vt:lpstr>
      </vt:variant>
      <vt:variant>
        <vt:i4>20</vt:i4>
      </vt:variant>
    </vt:vector>
  </HeadingPairs>
  <TitlesOfParts>
    <vt:vector size="25" baseType="lpstr">
      <vt:lpstr>Arial</vt:lpstr>
      <vt:lpstr>Calibri</vt:lpstr>
      <vt:lpstr>Palatino Linotype</vt:lpstr>
      <vt:lpstr>Andalus</vt: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Philippe GARGOV</dc:creator>
  <cp:lastModifiedBy>Philippe Gautron</cp:lastModifiedBy>
  <cp:revision>167</cp:revision>
  <dcterms:created xsi:type="dcterms:W3CDTF">2010-10-11T18:23:15Z</dcterms:created>
  <dcterms:modified xsi:type="dcterms:W3CDTF">2011-03-13T19:54:35Z</dcterms:modified>
</cp:coreProperties>
</file>